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1566" r:id="rId5"/>
    <p:sldId id="1567" r:id="rId6"/>
    <p:sldId id="1549" r:id="rId7"/>
    <p:sldId id="1548" r:id="rId8"/>
    <p:sldId id="1551" r:id="rId9"/>
    <p:sldId id="1550" r:id="rId10"/>
    <p:sldId id="1540" r:id="rId11"/>
    <p:sldId id="1552" r:id="rId12"/>
    <p:sldId id="256" r:id="rId13"/>
    <p:sldId id="1536" r:id="rId14"/>
    <p:sldId id="1537" r:id="rId15"/>
    <p:sldId id="1571" r:id="rId16"/>
    <p:sldId id="1562" r:id="rId17"/>
    <p:sldId id="1563" r:id="rId18"/>
    <p:sldId id="1564" r:id="rId19"/>
    <p:sldId id="1570" r:id="rId20"/>
    <p:sldId id="1568" r:id="rId21"/>
    <p:sldId id="1561" r:id="rId22"/>
    <p:sldId id="1541" r:id="rId23"/>
    <p:sldId id="1553" r:id="rId24"/>
    <p:sldId id="1555" r:id="rId25"/>
    <p:sldId id="1556" r:id="rId26"/>
    <p:sldId id="1557" r:id="rId27"/>
    <p:sldId id="1558" r:id="rId28"/>
    <p:sldId id="1559" r:id="rId29"/>
    <p:sldId id="1546" r:id="rId30"/>
    <p:sldId id="1545" r:id="rId31"/>
    <p:sldId id="1544" r:id="rId32"/>
    <p:sldId id="156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348E00-84E9-27D2-9450-7320A72578A0}" name="Kathleen Meacock" initials="KM" userId="S::kathleen.meacock@flintshire.gov.uk::f2aa239f-7ecd-4608-a973-e056778d46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040"/>
    <a:srgbClr val="ED7D31"/>
    <a:srgbClr val="E2F0D9"/>
    <a:srgbClr val="8FB9BB"/>
    <a:srgbClr val="FBE5D6"/>
    <a:srgbClr val="0B5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9" autoAdjust="0"/>
    <p:restoredTop sz="70297" autoAdjust="0"/>
  </p:normalViewPr>
  <p:slideViewPr>
    <p:cSldViewPr snapToGrid="0">
      <p:cViewPr varScale="1">
        <p:scale>
          <a:sx n="76" d="100"/>
          <a:sy n="76" d="100"/>
        </p:scale>
        <p:origin x="24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BDEE1-A755-4277-9935-3AE8BED4846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9B5A85-DB97-4A19-B98D-E3740669E671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Before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D56F7076-CD73-4CB3-90B8-791BDD6C628C}" type="parTrans" cxnId="{CA66D6CC-AB06-4DFD-8974-F343F9F97E1B}">
      <dgm:prSet/>
      <dgm:spPr/>
      <dgm:t>
        <a:bodyPr/>
        <a:lstStyle/>
        <a:p>
          <a:endParaRPr lang="en-GB"/>
        </a:p>
      </dgm:t>
    </dgm:pt>
    <dgm:pt modelId="{932BF306-8E40-4C45-B8D6-278732CF3FBA}" type="sibTrans" cxnId="{CA66D6CC-AB06-4DFD-8974-F343F9F97E1B}">
      <dgm:prSet/>
      <dgm:spPr/>
      <dgm:t>
        <a:bodyPr/>
        <a:lstStyle/>
        <a:p>
          <a:endParaRPr lang="en-GB"/>
        </a:p>
      </dgm:t>
    </dgm:pt>
    <dgm:pt modelId="{58928A89-7C58-47DD-BD04-D620C92E3EFD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80ths</a:t>
          </a:r>
        </a:p>
      </dgm:t>
    </dgm:pt>
    <dgm:pt modelId="{3D7C3123-60EB-4B5F-B1E4-F1CDE8A1E32D}" type="parTrans" cxnId="{FDB977FA-5BD5-4376-8291-663853D32772}">
      <dgm:prSet/>
      <dgm:spPr/>
      <dgm:t>
        <a:bodyPr/>
        <a:lstStyle/>
        <a:p>
          <a:endParaRPr lang="en-GB"/>
        </a:p>
      </dgm:t>
    </dgm:pt>
    <dgm:pt modelId="{1142013F-A8B2-4189-BD33-8965AFCA70FC}" type="sibTrans" cxnId="{FDB977FA-5BD5-4376-8291-663853D32772}">
      <dgm:prSet/>
      <dgm:spPr/>
      <dgm:t>
        <a:bodyPr/>
        <a:lstStyle/>
        <a:p>
          <a:endParaRPr lang="en-GB"/>
        </a:p>
      </dgm:t>
    </dgm:pt>
    <dgm:pt modelId="{33CC457C-1590-4C15-AA03-9C51270B4A70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 to 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31 March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E6F8AF06-4AD1-4568-BDC1-A5901C34BA73}" type="parTrans" cxnId="{9A1DD2F6-54AB-4762-819E-8B30F8862A88}">
      <dgm:prSet/>
      <dgm:spPr/>
      <dgm:t>
        <a:bodyPr/>
        <a:lstStyle/>
        <a:p>
          <a:endParaRPr lang="en-GB"/>
        </a:p>
      </dgm:t>
    </dgm:pt>
    <dgm:pt modelId="{8DD7F055-33E8-4776-8BAF-A2349A67D3BB}" type="sibTrans" cxnId="{9A1DD2F6-54AB-4762-819E-8B30F8862A88}">
      <dgm:prSet/>
      <dgm:spPr/>
      <dgm:t>
        <a:bodyPr/>
        <a:lstStyle/>
        <a:p>
          <a:endParaRPr lang="en-GB"/>
        </a:p>
      </dgm:t>
    </dgm:pt>
    <dgm:pt modelId="{5FD7A55F-08AB-4A61-85B2-403E14C5ACFF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60ths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3B776933-784F-4BB2-B346-8AAF6E840BD4}" type="parTrans" cxnId="{F2F50785-4860-4899-BB50-E1F18668D709}">
      <dgm:prSet/>
      <dgm:spPr/>
      <dgm:t>
        <a:bodyPr/>
        <a:lstStyle/>
        <a:p>
          <a:endParaRPr lang="en-GB"/>
        </a:p>
      </dgm:t>
    </dgm:pt>
    <dgm:pt modelId="{317F447B-5108-4EB0-A576-E50E69675962}" type="sibTrans" cxnId="{F2F50785-4860-4899-BB50-E1F18668D709}">
      <dgm:prSet/>
      <dgm:spPr/>
      <dgm:t>
        <a:bodyPr/>
        <a:lstStyle/>
        <a:p>
          <a:endParaRPr lang="en-GB"/>
        </a:p>
      </dgm:t>
    </dgm:pt>
    <dgm:pt modelId="{2A44F7CB-8DF4-4753-871C-345EE3D12D4D}">
      <dgm:prSet phldrT="[Text]" custT="1"/>
      <dgm:spPr>
        <a:solidFill>
          <a:srgbClr val="FBE5D6"/>
        </a:solidFill>
        <a:ln>
          <a:solidFill>
            <a:srgbClr val="FBE5D6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From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AD50A7E5-0D14-4E54-8AB3-D30058E67D88}" type="parTrans" cxnId="{07233D6A-50C8-4331-A1E3-17C041186115}">
      <dgm:prSet/>
      <dgm:spPr/>
      <dgm:t>
        <a:bodyPr/>
        <a:lstStyle/>
        <a:p>
          <a:endParaRPr lang="en-GB"/>
        </a:p>
      </dgm:t>
    </dgm:pt>
    <dgm:pt modelId="{2CDFA4DE-EFD1-4FEC-A41C-2025466869C3}" type="sibTrans" cxnId="{07233D6A-50C8-4331-A1E3-17C041186115}">
      <dgm:prSet/>
      <dgm:spPr/>
      <dgm:t>
        <a:bodyPr/>
        <a:lstStyle/>
        <a:p>
          <a:endParaRPr lang="en-GB"/>
        </a:p>
      </dgm:t>
    </dgm:pt>
    <dgm:pt modelId="{B4664E54-68FE-4559-BB44-A884267F21B5}">
      <dgm:prSet phldrT="[Text]" custT="1"/>
      <dgm:spPr>
        <a:solidFill>
          <a:srgbClr val="8FB9BB">
            <a:alpha val="89804"/>
          </a:srgbClr>
        </a:solidFill>
        <a:ln>
          <a:solidFill>
            <a:srgbClr val="8FB9BB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49ths or 98ths</a:t>
          </a:r>
        </a:p>
      </dgm:t>
    </dgm:pt>
    <dgm:pt modelId="{B6AE0190-FB4B-436C-9E49-162A7872D1B5}" type="parTrans" cxnId="{5A74D8D6-53F4-42F0-BD3E-DD0244D3EB1F}">
      <dgm:prSet/>
      <dgm:spPr/>
      <dgm:t>
        <a:bodyPr/>
        <a:lstStyle/>
        <a:p>
          <a:endParaRPr lang="en-GB"/>
        </a:p>
      </dgm:t>
    </dgm:pt>
    <dgm:pt modelId="{5572A749-DBAB-44B2-ACD4-A42D9696C910}" type="sibTrans" cxnId="{5A74D8D6-53F4-42F0-BD3E-DD0244D3EB1F}">
      <dgm:prSet/>
      <dgm:spPr/>
      <dgm:t>
        <a:bodyPr/>
        <a:lstStyle/>
        <a:p>
          <a:endParaRPr lang="en-GB"/>
        </a:p>
      </dgm:t>
    </dgm:pt>
    <dgm:pt modelId="{9DBEEAB2-B7C3-4107-968D-25C34C34E4E3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06D25288-A241-47FB-A2CB-1A1939DE4C67}" type="sibTrans" cxnId="{D3F7C9AE-7647-4CD9-86E3-967D76052FAF}">
      <dgm:prSet/>
      <dgm:spPr/>
      <dgm:t>
        <a:bodyPr/>
        <a:lstStyle/>
        <a:p>
          <a:endParaRPr lang="en-GB"/>
        </a:p>
      </dgm:t>
    </dgm:pt>
    <dgm:pt modelId="{C5FA2613-C757-4C86-869E-BF96F26F1042}" type="parTrans" cxnId="{D3F7C9AE-7647-4CD9-86E3-967D76052FAF}">
      <dgm:prSet/>
      <dgm:spPr/>
      <dgm:t>
        <a:bodyPr/>
        <a:lstStyle/>
        <a:p>
          <a:endParaRPr lang="en-GB"/>
        </a:p>
      </dgm:t>
    </dgm:pt>
    <dgm:pt modelId="{D7F9A8A8-ED1C-4538-A9F8-978B076C9157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gm:t>
    </dgm:pt>
    <dgm:pt modelId="{0E913DE9-485C-4F71-ACF1-80E661C8D2DC}" type="sibTrans" cxnId="{44613B21-1AC8-468B-8EA9-DD260A83BD4C}">
      <dgm:prSet/>
      <dgm:spPr/>
      <dgm:t>
        <a:bodyPr/>
        <a:lstStyle/>
        <a:p>
          <a:endParaRPr lang="en-GB"/>
        </a:p>
      </dgm:t>
    </dgm:pt>
    <dgm:pt modelId="{F24E21CD-EF65-4CB3-811E-E40971FA989E}" type="parTrans" cxnId="{44613B21-1AC8-468B-8EA9-DD260A83BD4C}">
      <dgm:prSet/>
      <dgm:spPr/>
      <dgm:t>
        <a:bodyPr/>
        <a:lstStyle/>
        <a:p>
          <a:endParaRPr lang="en-GB"/>
        </a:p>
      </dgm:t>
    </dgm:pt>
    <dgm:pt modelId="{6B2DB4D5-4093-4849-999E-B89DD0F32E4A}">
      <dgm:prSet phldrT="[Text]" custT="1"/>
      <dgm:spPr>
        <a:solidFill>
          <a:srgbClr val="E2F0D9"/>
        </a:solidFill>
        <a:ln>
          <a:solidFill>
            <a:srgbClr val="E2F0D9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CARE</a:t>
          </a:r>
          <a:b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scheme</a:t>
          </a:r>
        </a:p>
      </dgm:t>
    </dgm:pt>
    <dgm:pt modelId="{C019E34E-191D-40F1-B62E-27D180900562}" type="sibTrans" cxnId="{4C0447E4-4621-4C92-94B1-C4EA2094F346}">
      <dgm:prSet/>
      <dgm:spPr/>
      <dgm:t>
        <a:bodyPr/>
        <a:lstStyle/>
        <a:p>
          <a:endParaRPr lang="en-GB"/>
        </a:p>
      </dgm:t>
    </dgm:pt>
    <dgm:pt modelId="{A7F5E9F5-8E85-4212-B78E-5AE7F5167C3E}" type="parTrans" cxnId="{4C0447E4-4621-4C92-94B1-C4EA2094F346}">
      <dgm:prSet/>
      <dgm:spPr/>
      <dgm:t>
        <a:bodyPr/>
        <a:lstStyle/>
        <a:p>
          <a:endParaRPr lang="en-GB"/>
        </a:p>
      </dgm:t>
    </dgm:pt>
    <dgm:pt modelId="{A9480810-397E-4193-BB0A-9E8BA718A4BA}" type="pres">
      <dgm:prSet presAssocID="{649BDEE1-A755-4277-9935-3AE8BED4846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D07B19-1D86-4B04-A56F-480970E679EC}" type="pres">
      <dgm:prSet presAssocID="{849B5A85-DB97-4A19-B98D-E3740669E671}" presName="horFlow" presStyleCnt="0"/>
      <dgm:spPr/>
    </dgm:pt>
    <dgm:pt modelId="{DEB65781-B9DE-4671-8485-3D24AD7022AA}" type="pres">
      <dgm:prSet presAssocID="{849B5A85-DB97-4A19-B98D-E3740669E671}" presName="bigChev" presStyleLbl="node1" presStyleIdx="0" presStyleCnt="3" custScaleX="120236"/>
      <dgm:spPr/>
    </dgm:pt>
    <dgm:pt modelId="{147A8D6D-43D8-4B2F-BFD2-C00F8FD6341A}" type="pres">
      <dgm:prSet presAssocID="{C5FA2613-C757-4C86-869E-BF96F26F1042}" presName="parTrans" presStyleCnt="0"/>
      <dgm:spPr/>
    </dgm:pt>
    <dgm:pt modelId="{AE606E27-EE0D-43EE-94A9-026B4890669E}" type="pres">
      <dgm:prSet presAssocID="{9DBEEAB2-B7C3-4107-968D-25C34C34E4E3}" presName="node" presStyleLbl="alignAccFollowNode1" presStyleIdx="0" presStyleCnt="6" custScaleX="102138">
        <dgm:presLayoutVars>
          <dgm:bulletEnabled val="1"/>
        </dgm:presLayoutVars>
      </dgm:prSet>
      <dgm:spPr/>
    </dgm:pt>
    <dgm:pt modelId="{E5CB632C-23E7-4BAC-B67C-871CCB1BD868}" type="pres">
      <dgm:prSet presAssocID="{06D25288-A241-47FB-A2CB-1A1939DE4C67}" presName="sibTrans" presStyleCnt="0"/>
      <dgm:spPr/>
    </dgm:pt>
    <dgm:pt modelId="{B06300DC-EFAD-4E3D-9C80-6DC6002DDFD2}" type="pres">
      <dgm:prSet presAssocID="{58928A89-7C58-47DD-BD04-D620C92E3EFD}" presName="node" presStyleLbl="alignAccFollowNode1" presStyleIdx="1" presStyleCnt="6">
        <dgm:presLayoutVars>
          <dgm:bulletEnabled val="1"/>
        </dgm:presLayoutVars>
      </dgm:prSet>
      <dgm:spPr/>
    </dgm:pt>
    <dgm:pt modelId="{34186472-0DDB-4E26-8E1B-3CFB38873A39}" type="pres">
      <dgm:prSet presAssocID="{849B5A85-DB97-4A19-B98D-E3740669E671}" presName="vSp" presStyleCnt="0"/>
      <dgm:spPr/>
    </dgm:pt>
    <dgm:pt modelId="{14EC3AD9-7CC4-42DC-8FBC-098E98282FF4}" type="pres">
      <dgm:prSet presAssocID="{33CC457C-1590-4C15-AA03-9C51270B4A70}" presName="horFlow" presStyleCnt="0"/>
      <dgm:spPr/>
    </dgm:pt>
    <dgm:pt modelId="{7D71C342-FE10-4BFD-91CC-E68D9866F264}" type="pres">
      <dgm:prSet presAssocID="{33CC457C-1590-4C15-AA03-9C51270B4A70}" presName="bigChev" presStyleLbl="node1" presStyleIdx="1" presStyleCnt="3" custScaleX="121909"/>
      <dgm:spPr/>
    </dgm:pt>
    <dgm:pt modelId="{B6976553-FFCA-43D9-A330-E174F8EC5D9A}" type="pres">
      <dgm:prSet presAssocID="{F24E21CD-EF65-4CB3-811E-E40971FA989E}" presName="parTrans" presStyleCnt="0"/>
      <dgm:spPr/>
    </dgm:pt>
    <dgm:pt modelId="{55F53E96-D4C1-445C-A394-A8B66AC2D61F}" type="pres">
      <dgm:prSet presAssocID="{D7F9A8A8-ED1C-4538-A9F8-978B076C9157}" presName="node" presStyleLbl="alignAccFollowNode1" presStyleIdx="2" presStyleCnt="6" custScaleX="100689" custLinFactNeighborX="-1133" custLinFactNeighborY="-2849">
        <dgm:presLayoutVars>
          <dgm:bulletEnabled val="1"/>
        </dgm:presLayoutVars>
      </dgm:prSet>
      <dgm:spPr/>
    </dgm:pt>
    <dgm:pt modelId="{F2EC4631-0E1C-4F65-9F77-1C928CC62352}" type="pres">
      <dgm:prSet presAssocID="{0E913DE9-485C-4F71-ACF1-80E661C8D2DC}" presName="sibTrans" presStyleCnt="0"/>
      <dgm:spPr/>
    </dgm:pt>
    <dgm:pt modelId="{EA7980B9-2EBF-49EE-B96F-0F375C5FE2EF}" type="pres">
      <dgm:prSet presAssocID="{5FD7A55F-08AB-4A61-85B2-403E14C5ACFF}" presName="node" presStyleLbl="alignAccFollowNode1" presStyleIdx="3" presStyleCnt="6" custLinFactNeighborX="-12112" custLinFactNeighborY="-2850">
        <dgm:presLayoutVars>
          <dgm:bulletEnabled val="1"/>
        </dgm:presLayoutVars>
      </dgm:prSet>
      <dgm:spPr/>
    </dgm:pt>
    <dgm:pt modelId="{A86C7DBC-D1C3-4480-82FE-BBEDFEF4630F}" type="pres">
      <dgm:prSet presAssocID="{33CC457C-1590-4C15-AA03-9C51270B4A70}" presName="vSp" presStyleCnt="0"/>
      <dgm:spPr/>
    </dgm:pt>
    <dgm:pt modelId="{DB747133-7C29-473A-BB45-4860BA26A662}" type="pres">
      <dgm:prSet presAssocID="{2A44F7CB-8DF4-4753-871C-345EE3D12D4D}" presName="horFlow" presStyleCnt="0"/>
      <dgm:spPr/>
    </dgm:pt>
    <dgm:pt modelId="{925DEEBB-956E-4CFD-9EF5-8A10576656DD}" type="pres">
      <dgm:prSet presAssocID="{2A44F7CB-8DF4-4753-871C-345EE3D12D4D}" presName="bigChev" presStyleLbl="node1" presStyleIdx="2" presStyleCnt="3" custScaleX="119831"/>
      <dgm:spPr/>
    </dgm:pt>
    <dgm:pt modelId="{FF49C680-4A5B-41DA-AEB4-CE864B2A24B7}" type="pres">
      <dgm:prSet presAssocID="{A7F5E9F5-8E85-4212-B78E-5AE7F5167C3E}" presName="parTrans" presStyleCnt="0"/>
      <dgm:spPr/>
    </dgm:pt>
    <dgm:pt modelId="{8334D74F-2835-4FE0-8677-E17BD72A882C}" type="pres">
      <dgm:prSet presAssocID="{6B2DB4D5-4093-4849-999E-B89DD0F32E4A}" presName="node" presStyleLbl="alignAccFollowNode1" presStyleIdx="4" presStyleCnt="6" custScaleX="107001" custLinFactNeighborX="6573" custLinFactNeighborY="119">
        <dgm:presLayoutVars>
          <dgm:bulletEnabled val="1"/>
        </dgm:presLayoutVars>
      </dgm:prSet>
      <dgm:spPr/>
    </dgm:pt>
    <dgm:pt modelId="{D705BA2A-9A18-4861-94C4-94AFEAE3A170}" type="pres">
      <dgm:prSet presAssocID="{C019E34E-191D-40F1-B62E-27D180900562}" presName="sibTrans" presStyleCnt="0"/>
      <dgm:spPr/>
    </dgm:pt>
    <dgm:pt modelId="{32EF65E4-3DC0-435C-90BB-E00D3DE7406E}" type="pres">
      <dgm:prSet presAssocID="{B4664E54-68FE-4559-BB44-A884267F21B5}" presName="node" presStyleLbl="alignAccFollowNode1" presStyleIdx="5" presStyleCnt="6" custScaleX="93375">
        <dgm:presLayoutVars>
          <dgm:bulletEnabled val="1"/>
        </dgm:presLayoutVars>
      </dgm:prSet>
      <dgm:spPr/>
    </dgm:pt>
  </dgm:ptLst>
  <dgm:cxnLst>
    <dgm:cxn modelId="{C097460C-278B-4453-8C9E-CD5A46EB7A0F}" type="presOf" srcId="{5FD7A55F-08AB-4A61-85B2-403E14C5ACFF}" destId="{EA7980B9-2EBF-49EE-B96F-0F375C5FE2EF}" srcOrd="0" destOrd="0" presId="urn:microsoft.com/office/officeart/2005/8/layout/lProcess3"/>
    <dgm:cxn modelId="{44613B21-1AC8-468B-8EA9-DD260A83BD4C}" srcId="{33CC457C-1590-4C15-AA03-9C51270B4A70}" destId="{D7F9A8A8-ED1C-4538-A9F8-978B076C9157}" srcOrd="0" destOrd="0" parTransId="{F24E21CD-EF65-4CB3-811E-E40971FA989E}" sibTransId="{0E913DE9-485C-4F71-ACF1-80E661C8D2DC}"/>
    <dgm:cxn modelId="{7910C127-AC3C-455F-A81E-72D5DE9A8539}" type="presOf" srcId="{D7F9A8A8-ED1C-4538-A9F8-978B076C9157}" destId="{55F53E96-D4C1-445C-A394-A8B66AC2D61F}" srcOrd="0" destOrd="0" presId="urn:microsoft.com/office/officeart/2005/8/layout/lProcess3"/>
    <dgm:cxn modelId="{88AB3B34-AA9C-48B6-8DAE-004756D33E97}" type="presOf" srcId="{849B5A85-DB97-4A19-B98D-E3740669E671}" destId="{DEB65781-B9DE-4671-8485-3D24AD7022AA}" srcOrd="0" destOrd="0" presId="urn:microsoft.com/office/officeart/2005/8/layout/lProcess3"/>
    <dgm:cxn modelId="{44EB5139-1206-4BE1-85FE-8C7873E2C52F}" type="presOf" srcId="{2A44F7CB-8DF4-4753-871C-345EE3D12D4D}" destId="{925DEEBB-956E-4CFD-9EF5-8A10576656DD}" srcOrd="0" destOrd="0" presId="urn:microsoft.com/office/officeart/2005/8/layout/lProcess3"/>
    <dgm:cxn modelId="{6481246A-C205-499A-89DD-BEE206914567}" type="presOf" srcId="{6B2DB4D5-4093-4849-999E-B89DD0F32E4A}" destId="{8334D74F-2835-4FE0-8677-E17BD72A882C}" srcOrd="0" destOrd="0" presId="urn:microsoft.com/office/officeart/2005/8/layout/lProcess3"/>
    <dgm:cxn modelId="{07233D6A-50C8-4331-A1E3-17C041186115}" srcId="{649BDEE1-A755-4277-9935-3AE8BED48465}" destId="{2A44F7CB-8DF4-4753-871C-345EE3D12D4D}" srcOrd="2" destOrd="0" parTransId="{AD50A7E5-0D14-4E54-8AB3-D30058E67D88}" sibTransId="{2CDFA4DE-EFD1-4FEC-A41C-2025466869C3}"/>
    <dgm:cxn modelId="{77241680-C09A-4B1C-A3D0-27986EDEBCA0}" type="presOf" srcId="{9DBEEAB2-B7C3-4107-968D-25C34C34E4E3}" destId="{AE606E27-EE0D-43EE-94A9-026B4890669E}" srcOrd="0" destOrd="0" presId="urn:microsoft.com/office/officeart/2005/8/layout/lProcess3"/>
    <dgm:cxn modelId="{F2F50785-4860-4899-BB50-E1F18668D709}" srcId="{33CC457C-1590-4C15-AA03-9C51270B4A70}" destId="{5FD7A55F-08AB-4A61-85B2-403E14C5ACFF}" srcOrd="1" destOrd="0" parTransId="{3B776933-784F-4BB2-B346-8AAF6E840BD4}" sibTransId="{317F447B-5108-4EB0-A576-E50E69675962}"/>
    <dgm:cxn modelId="{D3F7C9AE-7647-4CD9-86E3-967D76052FAF}" srcId="{849B5A85-DB97-4A19-B98D-E3740669E671}" destId="{9DBEEAB2-B7C3-4107-968D-25C34C34E4E3}" srcOrd="0" destOrd="0" parTransId="{C5FA2613-C757-4C86-869E-BF96F26F1042}" sibTransId="{06D25288-A241-47FB-A2CB-1A1939DE4C67}"/>
    <dgm:cxn modelId="{8D781EB4-79E0-46D3-BCA6-91BD7214F342}" type="presOf" srcId="{58928A89-7C58-47DD-BD04-D620C92E3EFD}" destId="{B06300DC-EFAD-4E3D-9C80-6DC6002DDFD2}" srcOrd="0" destOrd="0" presId="urn:microsoft.com/office/officeart/2005/8/layout/lProcess3"/>
    <dgm:cxn modelId="{C6778AC4-FA21-49F4-9CE2-79408F2BBE4C}" type="presOf" srcId="{649BDEE1-A755-4277-9935-3AE8BED48465}" destId="{A9480810-397E-4193-BB0A-9E8BA718A4BA}" srcOrd="0" destOrd="0" presId="urn:microsoft.com/office/officeart/2005/8/layout/lProcess3"/>
    <dgm:cxn modelId="{CA66D6CC-AB06-4DFD-8974-F343F9F97E1B}" srcId="{649BDEE1-A755-4277-9935-3AE8BED48465}" destId="{849B5A85-DB97-4A19-B98D-E3740669E671}" srcOrd="0" destOrd="0" parTransId="{D56F7076-CD73-4CB3-90B8-791BDD6C628C}" sibTransId="{932BF306-8E40-4C45-B8D6-278732CF3FBA}"/>
    <dgm:cxn modelId="{5A74D8D6-53F4-42F0-BD3E-DD0244D3EB1F}" srcId="{2A44F7CB-8DF4-4753-871C-345EE3D12D4D}" destId="{B4664E54-68FE-4559-BB44-A884267F21B5}" srcOrd="1" destOrd="0" parTransId="{B6AE0190-FB4B-436C-9E49-162A7872D1B5}" sibTransId="{5572A749-DBAB-44B2-ACD4-A42D9696C910}"/>
    <dgm:cxn modelId="{4C0447E4-4621-4C92-94B1-C4EA2094F346}" srcId="{2A44F7CB-8DF4-4753-871C-345EE3D12D4D}" destId="{6B2DB4D5-4093-4849-999E-B89DD0F32E4A}" srcOrd="0" destOrd="0" parTransId="{A7F5E9F5-8E85-4212-B78E-5AE7F5167C3E}" sibTransId="{C019E34E-191D-40F1-B62E-27D180900562}"/>
    <dgm:cxn modelId="{1FE3F8ED-18E9-4B0F-9B5A-5BE8113ED088}" type="presOf" srcId="{33CC457C-1590-4C15-AA03-9C51270B4A70}" destId="{7D71C342-FE10-4BFD-91CC-E68D9866F264}" srcOrd="0" destOrd="0" presId="urn:microsoft.com/office/officeart/2005/8/layout/lProcess3"/>
    <dgm:cxn modelId="{4BF4CBF3-3D33-43E7-8B2A-C8696A534D97}" type="presOf" srcId="{B4664E54-68FE-4559-BB44-A884267F21B5}" destId="{32EF65E4-3DC0-435C-90BB-E00D3DE7406E}" srcOrd="0" destOrd="0" presId="urn:microsoft.com/office/officeart/2005/8/layout/lProcess3"/>
    <dgm:cxn modelId="{9A1DD2F6-54AB-4762-819E-8B30F8862A88}" srcId="{649BDEE1-A755-4277-9935-3AE8BED48465}" destId="{33CC457C-1590-4C15-AA03-9C51270B4A70}" srcOrd="1" destOrd="0" parTransId="{E6F8AF06-4AD1-4568-BDC1-A5901C34BA73}" sibTransId="{8DD7F055-33E8-4776-8BAF-A2349A67D3BB}"/>
    <dgm:cxn modelId="{FDB977FA-5BD5-4376-8291-663853D32772}" srcId="{849B5A85-DB97-4A19-B98D-E3740669E671}" destId="{58928A89-7C58-47DD-BD04-D620C92E3EFD}" srcOrd="1" destOrd="0" parTransId="{3D7C3123-60EB-4B5F-B1E4-F1CDE8A1E32D}" sibTransId="{1142013F-A8B2-4189-BD33-8965AFCA70FC}"/>
    <dgm:cxn modelId="{8FDBD25E-CC51-4AF6-A9BF-6211A43DD5E1}" type="presParOf" srcId="{A9480810-397E-4193-BB0A-9E8BA718A4BA}" destId="{08D07B19-1D86-4B04-A56F-480970E679EC}" srcOrd="0" destOrd="0" presId="urn:microsoft.com/office/officeart/2005/8/layout/lProcess3"/>
    <dgm:cxn modelId="{0CABD9BB-F23A-4E42-B3C4-07D01F7D2F96}" type="presParOf" srcId="{08D07B19-1D86-4B04-A56F-480970E679EC}" destId="{DEB65781-B9DE-4671-8485-3D24AD7022AA}" srcOrd="0" destOrd="0" presId="urn:microsoft.com/office/officeart/2005/8/layout/lProcess3"/>
    <dgm:cxn modelId="{EC0CA988-284E-48F2-B497-B3B1F96A52F9}" type="presParOf" srcId="{08D07B19-1D86-4B04-A56F-480970E679EC}" destId="{147A8D6D-43D8-4B2F-BFD2-C00F8FD6341A}" srcOrd="1" destOrd="0" presId="urn:microsoft.com/office/officeart/2005/8/layout/lProcess3"/>
    <dgm:cxn modelId="{EC80B4CA-1478-4F02-9B94-94352219A22F}" type="presParOf" srcId="{08D07B19-1D86-4B04-A56F-480970E679EC}" destId="{AE606E27-EE0D-43EE-94A9-026B4890669E}" srcOrd="2" destOrd="0" presId="urn:microsoft.com/office/officeart/2005/8/layout/lProcess3"/>
    <dgm:cxn modelId="{6835513F-97DA-47F6-A114-4187D04CF62F}" type="presParOf" srcId="{08D07B19-1D86-4B04-A56F-480970E679EC}" destId="{E5CB632C-23E7-4BAC-B67C-871CCB1BD868}" srcOrd="3" destOrd="0" presId="urn:microsoft.com/office/officeart/2005/8/layout/lProcess3"/>
    <dgm:cxn modelId="{290E0BE1-BF98-4250-94B8-8ABB399DF8BD}" type="presParOf" srcId="{08D07B19-1D86-4B04-A56F-480970E679EC}" destId="{B06300DC-EFAD-4E3D-9C80-6DC6002DDFD2}" srcOrd="4" destOrd="0" presId="urn:microsoft.com/office/officeart/2005/8/layout/lProcess3"/>
    <dgm:cxn modelId="{034C7631-4F1D-42DF-B1D3-3BF89E983906}" type="presParOf" srcId="{A9480810-397E-4193-BB0A-9E8BA718A4BA}" destId="{34186472-0DDB-4E26-8E1B-3CFB38873A39}" srcOrd="1" destOrd="0" presId="urn:microsoft.com/office/officeart/2005/8/layout/lProcess3"/>
    <dgm:cxn modelId="{8687B5FF-ECDB-4564-B557-3DCD1E7360CE}" type="presParOf" srcId="{A9480810-397E-4193-BB0A-9E8BA718A4BA}" destId="{14EC3AD9-7CC4-42DC-8FBC-098E98282FF4}" srcOrd="2" destOrd="0" presId="urn:microsoft.com/office/officeart/2005/8/layout/lProcess3"/>
    <dgm:cxn modelId="{1A1A6FDF-49D4-4A90-ABF9-2DEB0B6E677B}" type="presParOf" srcId="{14EC3AD9-7CC4-42DC-8FBC-098E98282FF4}" destId="{7D71C342-FE10-4BFD-91CC-E68D9866F264}" srcOrd="0" destOrd="0" presId="urn:microsoft.com/office/officeart/2005/8/layout/lProcess3"/>
    <dgm:cxn modelId="{34460B5E-C1EB-4E71-AD52-E08D7E14A1FA}" type="presParOf" srcId="{14EC3AD9-7CC4-42DC-8FBC-098E98282FF4}" destId="{B6976553-FFCA-43D9-A330-E174F8EC5D9A}" srcOrd="1" destOrd="0" presId="urn:microsoft.com/office/officeart/2005/8/layout/lProcess3"/>
    <dgm:cxn modelId="{B0744472-4AB4-4A05-8DE8-6577AA7316CE}" type="presParOf" srcId="{14EC3AD9-7CC4-42DC-8FBC-098E98282FF4}" destId="{55F53E96-D4C1-445C-A394-A8B66AC2D61F}" srcOrd="2" destOrd="0" presId="urn:microsoft.com/office/officeart/2005/8/layout/lProcess3"/>
    <dgm:cxn modelId="{B8E7CC30-5AE7-4531-B5BB-E9AC5E2E1815}" type="presParOf" srcId="{14EC3AD9-7CC4-42DC-8FBC-098E98282FF4}" destId="{F2EC4631-0E1C-4F65-9F77-1C928CC62352}" srcOrd="3" destOrd="0" presId="urn:microsoft.com/office/officeart/2005/8/layout/lProcess3"/>
    <dgm:cxn modelId="{0B37DE33-22C4-4B1F-9F62-E44F83209024}" type="presParOf" srcId="{14EC3AD9-7CC4-42DC-8FBC-098E98282FF4}" destId="{EA7980B9-2EBF-49EE-B96F-0F375C5FE2EF}" srcOrd="4" destOrd="0" presId="urn:microsoft.com/office/officeart/2005/8/layout/lProcess3"/>
    <dgm:cxn modelId="{B1796FA5-20B9-434B-9686-9C8A0BCE8282}" type="presParOf" srcId="{A9480810-397E-4193-BB0A-9E8BA718A4BA}" destId="{A86C7DBC-D1C3-4480-82FE-BBEDFEF4630F}" srcOrd="3" destOrd="0" presId="urn:microsoft.com/office/officeart/2005/8/layout/lProcess3"/>
    <dgm:cxn modelId="{A3D372AF-00FD-4A77-B4AF-3C9B99E8CA94}" type="presParOf" srcId="{A9480810-397E-4193-BB0A-9E8BA718A4BA}" destId="{DB747133-7C29-473A-BB45-4860BA26A662}" srcOrd="4" destOrd="0" presId="urn:microsoft.com/office/officeart/2005/8/layout/lProcess3"/>
    <dgm:cxn modelId="{EF7405CA-EF30-4A87-B719-F0C30289DE3B}" type="presParOf" srcId="{DB747133-7C29-473A-BB45-4860BA26A662}" destId="{925DEEBB-956E-4CFD-9EF5-8A10576656DD}" srcOrd="0" destOrd="0" presId="urn:microsoft.com/office/officeart/2005/8/layout/lProcess3"/>
    <dgm:cxn modelId="{784B955B-A868-4602-83D4-78B7E133F315}" type="presParOf" srcId="{DB747133-7C29-473A-BB45-4860BA26A662}" destId="{FF49C680-4A5B-41DA-AEB4-CE864B2A24B7}" srcOrd="1" destOrd="0" presId="urn:microsoft.com/office/officeart/2005/8/layout/lProcess3"/>
    <dgm:cxn modelId="{78D968C8-ED3C-4BD8-BC8A-233C4FDA26AC}" type="presParOf" srcId="{DB747133-7C29-473A-BB45-4860BA26A662}" destId="{8334D74F-2835-4FE0-8677-E17BD72A882C}" srcOrd="2" destOrd="0" presId="urn:microsoft.com/office/officeart/2005/8/layout/lProcess3"/>
    <dgm:cxn modelId="{3578F3D6-BA25-42B1-97DF-454D964D3552}" type="presParOf" srcId="{DB747133-7C29-473A-BB45-4860BA26A662}" destId="{D705BA2A-9A18-4861-94C4-94AFEAE3A170}" srcOrd="3" destOrd="0" presId="urn:microsoft.com/office/officeart/2005/8/layout/lProcess3"/>
    <dgm:cxn modelId="{F7B76044-70BA-4A51-8B6E-3DB43DB94058}" type="presParOf" srcId="{DB747133-7C29-473A-BB45-4860BA26A662}" destId="{32EF65E4-3DC0-435C-90BB-E00D3DE7406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5781-B9DE-4671-8485-3D24AD7022AA}">
      <dsp:nvSpPr>
        <dsp:cNvPr id="0" name=""/>
        <dsp:cNvSpPr/>
      </dsp:nvSpPr>
      <dsp:spPr>
        <a:xfrm>
          <a:off x="852" y="72369"/>
          <a:ext cx="3617502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Before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72369"/>
        <a:ext cx="2414035" cy="1203467"/>
      </dsp:txXfrm>
    </dsp:sp>
    <dsp:sp modelId="{AE606E27-EE0D-43EE-94A9-026B4890669E}">
      <dsp:nvSpPr>
        <dsp:cNvPr id="0" name=""/>
        <dsp:cNvSpPr/>
      </dsp:nvSpPr>
      <dsp:spPr>
        <a:xfrm>
          <a:off x="3227227" y="174663"/>
          <a:ext cx="2550584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3726666" y="174663"/>
        <a:ext cx="1551707" cy="998877"/>
      </dsp:txXfrm>
    </dsp:sp>
    <dsp:sp modelId="{B06300DC-EFAD-4E3D-9C80-6DC6002DDFD2}">
      <dsp:nvSpPr>
        <dsp:cNvPr id="0" name=""/>
        <dsp:cNvSpPr/>
      </dsp:nvSpPr>
      <dsp:spPr>
        <a:xfrm>
          <a:off x="5428205" y="174663"/>
          <a:ext cx="2497194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80ths</a:t>
          </a:r>
        </a:p>
      </dsp:txBody>
      <dsp:txXfrm>
        <a:off x="5927644" y="174663"/>
        <a:ext cx="1498317" cy="998877"/>
      </dsp:txXfrm>
    </dsp:sp>
    <dsp:sp modelId="{7D71C342-FE10-4BFD-91CC-E68D9866F264}">
      <dsp:nvSpPr>
        <dsp:cNvPr id="0" name=""/>
        <dsp:cNvSpPr/>
      </dsp:nvSpPr>
      <dsp:spPr>
        <a:xfrm>
          <a:off x="852" y="1444321"/>
          <a:ext cx="3667837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2008 to 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31 March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1444321"/>
        <a:ext cx="2464370" cy="1203467"/>
      </dsp:txXfrm>
    </dsp:sp>
    <dsp:sp modelId="{55F53E96-D4C1-445C-A394-A8B66AC2D61F}">
      <dsp:nvSpPr>
        <dsp:cNvPr id="0" name=""/>
        <dsp:cNvSpPr/>
      </dsp:nvSpPr>
      <dsp:spPr>
        <a:xfrm>
          <a:off x="3273601" y="1518158"/>
          <a:ext cx="2514400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Final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salary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3773040" y="1518158"/>
        <a:ext cx="1515523" cy="998877"/>
      </dsp:txXfrm>
    </dsp:sp>
    <dsp:sp modelId="{EA7980B9-2EBF-49EE-B96F-0F375C5FE2EF}">
      <dsp:nvSpPr>
        <dsp:cNvPr id="0" name=""/>
        <dsp:cNvSpPr/>
      </dsp:nvSpPr>
      <dsp:spPr>
        <a:xfrm>
          <a:off x="5400011" y="1518148"/>
          <a:ext cx="2497194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60ths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5899450" y="1518148"/>
        <a:ext cx="1498317" cy="998877"/>
      </dsp:txXfrm>
    </dsp:sp>
    <dsp:sp modelId="{925DEEBB-956E-4CFD-9EF5-8A10576656DD}">
      <dsp:nvSpPr>
        <dsp:cNvPr id="0" name=""/>
        <dsp:cNvSpPr/>
      </dsp:nvSpPr>
      <dsp:spPr>
        <a:xfrm>
          <a:off x="852" y="2816274"/>
          <a:ext cx="3605317" cy="1203467"/>
        </a:xfrm>
        <a:prstGeom prst="chevron">
          <a:avLst/>
        </a:prstGeom>
        <a:solidFill>
          <a:srgbClr val="FBE5D6"/>
        </a:solidFill>
        <a:ln w="12700" cap="flat" cmpd="sng" algn="ctr">
          <a:solidFill>
            <a:srgbClr val="FBE5D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From</a:t>
          </a:r>
          <a:b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cy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1 April 2014 </a:t>
          </a:r>
          <a:endParaRPr lang="en-GB" sz="2300" b="0" i="0" u="none" strike="noStrike" kern="1200" dirty="0">
            <a:solidFill>
              <a:prstClr val="black"/>
            </a:solidFill>
            <a:effectLst/>
            <a:latin typeface="Nunito" pitchFamily="2" charset="0"/>
            <a:ea typeface="+mn-ea"/>
            <a:cs typeface="+mn-cs"/>
          </a:endParaRPr>
        </a:p>
      </dsp:txBody>
      <dsp:txXfrm>
        <a:off x="602586" y="2816274"/>
        <a:ext cx="2401850" cy="1203467"/>
      </dsp:txXfrm>
    </dsp:sp>
    <dsp:sp modelId="{8334D74F-2835-4FE0-8677-E17BD72A882C}">
      <dsp:nvSpPr>
        <dsp:cNvPr id="0" name=""/>
        <dsp:cNvSpPr/>
      </dsp:nvSpPr>
      <dsp:spPr>
        <a:xfrm>
          <a:off x="3238022" y="2919757"/>
          <a:ext cx="2672023" cy="998877"/>
        </a:xfrm>
        <a:prstGeom prst="chevron">
          <a:avLst/>
        </a:prstGeom>
        <a:solidFill>
          <a:srgbClr val="E2F0D9"/>
        </a:solidFill>
        <a:ln w="12700" cap="flat" cmpd="sng" algn="ctr">
          <a:solidFill>
            <a:srgbClr val="E2F0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CARE</a:t>
          </a:r>
          <a:b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</a:b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scheme</a:t>
          </a:r>
        </a:p>
      </dsp:txBody>
      <dsp:txXfrm>
        <a:off x="3737461" y="2919757"/>
        <a:ext cx="1673146" cy="998877"/>
      </dsp:txXfrm>
    </dsp:sp>
    <dsp:sp modelId="{32EF65E4-3DC0-435C-90BB-E00D3DE7406E}">
      <dsp:nvSpPr>
        <dsp:cNvPr id="0" name=""/>
        <dsp:cNvSpPr/>
      </dsp:nvSpPr>
      <dsp:spPr>
        <a:xfrm>
          <a:off x="5537458" y="2918569"/>
          <a:ext cx="2331755" cy="998877"/>
        </a:xfrm>
        <a:prstGeom prst="chevron">
          <a:avLst/>
        </a:prstGeom>
        <a:solidFill>
          <a:srgbClr val="8FB9BB">
            <a:alpha val="89804"/>
          </a:srgbClr>
        </a:solidFill>
        <a:ln w="12700" cap="flat" cmpd="sng" algn="ctr">
          <a:solidFill>
            <a:srgbClr val="8FB9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E141D"/>
            </a:buClr>
            <a:buFont typeface="Wingdings" panose="05000000000000000000" pitchFamily="2" charset="2"/>
            <a:buNone/>
          </a:pPr>
          <a:r>
            <a:rPr lang="en-GB" sz="2300" b="0" i="0" u="none" strike="noStrike" kern="1200" dirty="0">
              <a:solidFill>
                <a:prstClr val="black"/>
              </a:solidFill>
              <a:effectLst/>
              <a:latin typeface="Nunito" pitchFamily="2" charset="0"/>
              <a:ea typeface="+mn-ea"/>
              <a:cs typeface="+mn-cs"/>
            </a:rPr>
            <a:t>49ths or 98ths</a:t>
          </a:r>
        </a:p>
      </dsp:txBody>
      <dsp:txXfrm>
        <a:off x="6036897" y="2918569"/>
        <a:ext cx="1332878" cy="99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2BA6-D572-4376-955E-9932B25B7675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DC62-F792-419E-9599-454A67565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5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2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Your contributions are based on your pay – bands updated every April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If you earn enough to pay tax, you will get tax relief on your LGPS contributions. If you are a basic rate tax-payer, £1 in contributions will cost you 80p – for example Sam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Your employer meets the rest of the cost of providing your pension.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The long-term funding aim of the scheme is for members to pay one third of the cost, with employers paying two thirds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This would mean that the average employer contribution would be 13%. In reality, many employers pay more than this.</a:t>
            </a: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7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In times of financial hardship, you can join the 50/50 section of the Scheme.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The 50/50 section allows members to stay in the LGPS when in the past they may have opted out to save money.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In the 50/50 section you pay half your normal contributions and build up half the benefits you would have built up in the main section of the Scheme.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Joining the 50/50 section does not change the benefits paid to your dependants when you die.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In this example we see the benefits Howard builds up in the main section. </a:t>
            </a: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3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0" baseline="0" dirty="0">
                <a:cs typeface="Geneva" charset="0"/>
              </a:rPr>
              <a:t>Joining the 50/50 section reduces Howard’s contribution rate and his pension build-up.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0" baseline="0" dirty="0">
                <a:cs typeface="Geneva" charset="0"/>
              </a:rPr>
              <a:t>But the death in service lump sum stays the same at three times Howard’s annual pay - £73,500</a:t>
            </a:r>
          </a:p>
          <a:p>
            <a:pPr eaLnBrk="1" hangingPunct="1">
              <a:spcBef>
                <a:spcPct val="0"/>
              </a:spcBef>
            </a:pPr>
            <a:endParaRPr lang="en-GB" altLang="en-US" b="0" baseline="0" dirty="0">
              <a:cs typeface="Geneva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You will have to let your employer know in writing if you want to join the 50/50 scheme. [</a:t>
            </a:r>
            <a:r>
              <a:rPr lang="en-GB" altLang="en-US" b="0" baseline="0" dirty="0">
                <a:highlight>
                  <a:srgbClr val="FFFF00"/>
                </a:highlight>
                <a:cs typeface="Geneva" charset="0"/>
              </a:rPr>
              <a:t>Local info about where to get a form</a:t>
            </a:r>
            <a:r>
              <a:rPr lang="en-GB" altLang="en-US" b="0" baseline="0" dirty="0">
                <a:cs typeface="Geneva" charset="0"/>
              </a:rPr>
              <a:t>.]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The 50/50 section is only a short-term option.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Employers must move members in the 50/50 section back into the main scheme every 3 years - tied into the employer’s pension auto-enrolment cycle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However, you can elect to join the 50/50 section again.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increase your pension by paying into a personal pension scheme or a free-standing AVC scheme. We will concentrate on how you can increase your pension within the LGPS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may have an ongoing contract to buy added years or pay additional regular contributions (ARCs). These can continue, but no one can start a new contract.</a:t>
            </a:r>
          </a:p>
          <a:p>
            <a:endParaRPr lang="en-GB" dirty="0"/>
          </a:p>
          <a:p>
            <a:r>
              <a:rPr lang="en-GB" dirty="0"/>
              <a:t>There are now two ways you can pay extra in the LGPS: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Additional Pension Contributions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Additional Voluntary Contributions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Contributions to both schemes benefit from tax relief – so if you make regular payments from your pay, these contributions are taken off your salary before your tax is worked out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you leave before you retire, your APC and AVC payments will stop.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With APCs you’ll be credited with the extra pension you have paid for when you leave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AVCs remain invested until you decide to take them. You may instead transfer your AVC to another pension provider before you take your LGPS pension.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Scan the QR code to visit the APC calculator on the national member website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12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Differences - which option is best for you will depend on your financial situation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cannot pay APCs if you are in the 50/50 section of the LGPS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are limits on how much extra annual pension you can buy – currently £8,344 in 2024/25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cost of buying APCs is reviewed every few years. If you are making regular contributions, the amount you pay may change in the future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AVCs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employer may offer a salary sacrifice arrangement to pay Shared Cost AVC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they do, you would 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not pay tax or National Insurance on the AVC contributions. Your employer would also save by paying lower national insurance contributions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6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salary pension scheme up to 1 April 2014. NPA for final salary benefits is generally 65.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each year before 1 April 2008, you get a yearly pension of 1/80th of your final pay, plus a lump sum of 3 times your pension.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you work part time, final pay is the full time equivalent pay for your job.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each year 1 April 2008 to 31 March 2014, you get a yearly pension of 1/60th of your final pay</a:t>
            </a:r>
          </a:p>
          <a:p>
            <a:r>
              <a:rPr lang="en-GB" dirty="0"/>
              <a:t>Career average revalued earnings (CARE) scheme from 1 April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Each Scheme year (starts 1 April), 1/49th of your pay is added to your pension account – revalued with inflation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1/98th if you were in 50/50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NPA for CARE benefits is your State Pension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1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[Depending on your audience and ability to share audio, you may wish to omit this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people will have many jobs in their working life. Not everyone will stay in the LGPS until they retire. </a:t>
            </a:r>
          </a:p>
          <a:p>
            <a:pPr marL="171450" indent="-171450">
              <a:buFontTx/>
              <a:buChar char="-"/>
            </a:pPr>
            <a:r>
              <a:rPr lang="en-GB" dirty="0"/>
              <a:t>LGPS member for more than two years -&gt; deferred benefits. Leave your pension in the LGPS and take it when you are ready – from 55, or 57 from 2028</a:t>
            </a:r>
          </a:p>
          <a:p>
            <a:pPr marL="171450" indent="-171450">
              <a:buFontTx/>
              <a:buChar char="-"/>
            </a:pPr>
            <a:r>
              <a:rPr lang="en-GB" dirty="0"/>
              <a:t>Join a different pension scheme -&gt; option to transfer your LGPS pension</a:t>
            </a:r>
          </a:p>
          <a:p>
            <a:pPr marL="171450" indent="-171450">
              <a:buFontTx/>
              <a:buChar char="-"/>
            </a:pPr>
            <a:r>
              <a:rPr lang="en-GB" dirty="0"/>
              <a:t>Risks in transferring –&gt; giving up the guarantees offered by the LGPS,  risk of scams. </a:t>
            </a:r>
          </a:p>
          <a:p>
            <a:pPr marL="171450" indent="-171450">
              <a:buFontTx/>
              <a:buChar char="-"/>
            </a:pPr>
            <a:r>
              <a:rPr lang="en-GB" dirty="0"/>
              <a:t>‘Club’ transfers - preferential transfers between public service pension schemes</a:t>
            </a:r>
          </a:p>
          <a:p>
            <a:pPr marL="171450" indent="-171450">
              <a:buFontTx/>
              <a:buChar char="-"/>
            </a:pPr>
            <a:r>
              <a:rPr lang="en-GB" dirty="0"/>
              <a:t>Combine your two periods of membership if you re-join the LGPS – make sure you understand your options and the time limits that apply</a:t>
            </a:r>
          </a:p>
          <a:p>
            <a:pPr marL="171450" indent="-171450">
              <a:buFontTx/>
              <a:buChar char="-"/>
            </a:pPr>
            <a:r>
              <a:rPr lang="en-GB" dirty="0"/>
              <a:t>Take a refund of the contributions you have paid if you were a member for less than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you spot the warning signs of a pension scam? Scammers’ tactics include: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Offering free pension reviews or health checks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Promising better returns on savings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Suggesting you try to take your pension benefits before age 55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Promoting tax loopholes, pension loans or upfront cash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Forcing you to act quickly with tight deadlines or once-only deals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Contacting you out of the blue – cold calling is against the law. No company should contact you about your pension unless you have asked them to.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y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Once you have transferred your pension into a scam it’s too late. You could end up losing all your pension savings. </a:t>
            </a:r>
          </a:p>
          <a:p>
            <a:pPr>
              <a:spcAft>
                <a:spcPts val="600"/>
              </a:spcAft>
            </a:pPr>
            <a:r>
              <a:rPr lang="cy-GB" sz="1800" dirty="0">
                <a:effectLst/>
                <a:latin typeface="Calibri" panose="020F0502020204030204" pitchFamily="34" charset="0"/>
              </a:rPr>
              <a:t>Recommend independent financial advice – compulsory for some transfers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66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can choose to retire at any time between age 55 and 75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need at least two years’ membership to qualify for a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And you must have left your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Exception – if you reach age 75 as an active member. Pension paid straight away even if you stay in employment and /or you have been a member for less than two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y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must take your whole LGPS pension.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If you joined before 1 April 2014, you can’t take your final salary benefits and take your CARE benefits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3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4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dirty="0"/>
              <a:t>These are the reductions for each full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Actual reduction based on exact number of years and days early.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will only have an automatic lump sum if you joined before 1 April 2008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Final salary benefits can be paid without reduction earlier than CARE benefits (age 65 instead of State Pension Age). The Rule of 85 means that some members’ pre 1 April 2008 benefits can be paid earlier.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may have 2 or 3 different Normal Pension Ages and so 2 or 3 different % reductions will apply to different parts of your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dirty="0"/>
              <a:t>You can see the reductions that would apply to your pension by [requesting an early retirement estimate / using the modeller on the member portal]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5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42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Normal minimum pension age will increase from 55 to 57 from April 2028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will apply to flexible retirement and redundancy/efficiency retirements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23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satisfy these two requirements, you are entitled to an ill health pension</a:t>
            </a:r>
          </a:p>
          <a:p>
            <a:r>
              <a:rPr lang="en-GB" dirty="0"/>
              <a:t>Your pension may be increased (‘enhanced’), depending on how ill you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52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Different levels of pension are paid depending on how severe your condition is and how likely you are to be able to return to 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If you become ill as a deferred member, your pension could be paid on health grounds.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If you satisfy the conditions, your deferred pension would be paid immediately, without reduction for early payment, but with no enhancement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17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Members can swap pension for lump sum whatever type of retirement they are taking – voluntary, flexible, redundancy, ill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every £1 of yearly pension you give up, you get £12 extra tax-free cash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Members who joined the LGPS before 1 April 2008 have an automatic lump sum. They can still use this option to increase their lump sum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Scan the QR code to visit the lump sum calculator on the national member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standard and maximum lump sum figures will be given to you by your pension fund as part of your retirement pack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4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annual statement is an annual update on how your pension is growing – as an active member, you should receive one by 31 August each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provides you the current value of your </a:t>
            </a:r>
            <a:r>
              <a:rPr lang="en-GB"/>
              <a:t>benefits and </a:t>
            </a:r>
            <a:r>
              <a:rPr lang="en-GB" dirty="0"/>
              <a:t>a </a:t>
            </a:r>
            <a:r>
              <a:rPr lang="en-GB"/>
              <a:t>projection to </a:t>
            </a:r>
            <a:r>
              <a:rPr lang="en-GB" dirty="0"/>
              <a:t>your normal pension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Your statement also provides estimates of the death grant and partner’s pension that would be paid if you die as an active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Reminder – keep expression of wish for death grant up to date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002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 is important to check your statement each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/>
              <a:t>figures in your statement are </a:t>
            </a:r>
            <a:r>
              <a:rPr lang="en-GB" dirty="0"/>
              <a:t>based on what has been provided by your employer, [please contact  your employer / the pension fund by **/** date] if you think any details </a:t>
            </a:r>
            <a:r>
              <a:rPr lang="en-GB"/>
              <a:t>are incorrect]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[Signpost to where members can access their annual statement and obtain support </a:t>
            </a:r>
            <a:r>
              <a:rPr lang="en-GB" dirty="0" err="1"/>
              <a:t>i.e</a:t>
            </a:r>
            <a:r>
              <a:rPr lang="en-GB" dirty="0"/>
              <a:t> portal, guides, video etc]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84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51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3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pension is a great way to save for retirement, and a public sector pension like the LGPS is one of the best.</a:t>
            </a:r>
          </a:p>
          <a:p>
            <a:endParaRPr lang="en-GB" dirty="0"/>
          </a:p>
          <a:p>
            <a:r>
              <a:rPr lang="en-GB" dirty="0"/>
              <a:t>So what is a pension? It is a way of saving for retirement that will pay you an income for life after you have finished working. </a:t>
            </a:r>
          </a:p>
          <a:p>
            <a:endParaRPr lang="en-GB" dirty="0"/>
          </a:p>
          <a:p>
            <a:r>
              <a:rPr lang="en-GB" dirty="0"/>
              <a:t>Pensions come in many shapes and sizes. Today we’ll be looking at the unique features and benefits of the LGPS.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Rules set nationally in regulations etc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Unlike many public sector schemes, it is not administered nationally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86 funds across England &amp; Wales administer locally, in touch with what matters to the members in that region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[Introduce your pension fund, plus which council is the administering authority and any local arrangements such as third-party administrator]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does the administering authority do? Responsible for managing and administering the scheme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broadly three types of members – </a:t>
            </a:r>
          </a:p>
          <a:p>
            <a:r>
              <a:rPr lang="en-GB" dirty="0"/>
              <a:t>Active: currently paying into the scheme</a:t>
            </a:r>
          </a:p>
          <a:p>
            <a:r>
              <a:rPr lang="en-GB" dirty="0"/>
              <a:t>Pensioner: receiving benefits from the scheme (two groups: those who paid into the LGPS in the past and their partners or children who are receiving survivor pensions)</a:t>
            </a:r>
          </a:p>
          <a:p>
            <a:r>
              <a:rPr lang="en-GB" dirty="0"/>
              <a:t>Deferred: paid into the LGPS in the past and have not yet been paid their pension</a:t>
            </a:r>
          </a:p>
          <a:p>
            <a:endParaRPr lang="en-GB" dirty="0"/>
          </a:p>
          <a:p>
            <a:r>
              <a:rPr lang="en-GB" dirty="0"/>
              <a:t>Individuals have a separate pension account for each LG employment. One person could be more than one type of member – an active member could also be a pensioner member, for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benefits you build up are based on your pay and how long you’re in the scheme. It is </a:t>
            </a:r>
            <a:r>
              <a:rPr lang="en-GB" b="1" dirty="0"/>
              <a:t>not like </a:t>
            </a:r>
            <a:r>
              <a:rPr lang="en-GB" b="0" dirty="0"/>
              <a:t>many schemes which are defined contribution schemes – build up benefits based on how much is paid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No investment risk associated with your core pension savings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The national rules and regulations of the scheme guarantee that the pension you build up will be paid to you, whatever happens i.e. stock market crashes etc</a:t>
            </a:r>
          </a:p>
          <a:p>
            <a:endParaRPr lang="en-GB" dirty="0"/>
          </a:p>
          <a:p>
            <a:r>
              <a:rPr lang="en-GB" dirty="0"/>
              <a:t>Both you and your employer pay into the local fund – these contributions do not relate to your benefits, they are how the Scheme is paid for (along with investment growth)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1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Since 2014 the LGPS has been a career average scheme. Members who paid in before built up final salary benefits, we’ll explain that in more detail later in this session.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Every year 1/49</a:t>
            </a:r>
            <a:r>
              <a:rPr lang="en-GB" baseline="30000" dirty="0"/>
              <a:t>th</a:t>
            </a:r>
            <a:r>
              <a:rPr lang="en-GB" dirty="0"/>
              <a:t> of your pensionable pay is added into your ‘pension account’ and increased annually for the cost of living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When you retire, all these yearly ‘chunks’ are added together – and that’s the pension you get. It’s that simple…. More or less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0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way to save for retirement</a:t>
            </a:r>
          </a:p>
          <a:p>
            <a:endParaRPr lang="en-GB" dirty="0"/>
          </a:p>
          <a:p>
            <a:r>
              <a:rPr lang="en-GB" dirty="0"/>
              <a:t>Cost effective and tax efficient</a:t>
            </a:r>
          </a:p>
          <a:p>
            <a:endParaRPr lang="en-GB" dirty="0"/>
          </a:p>
          <a:p>
            <a:r>
              <a:rPr lang="en-GB" dirty="0"/>
              <a:t>Flexible – you can take pension only or a mix of pension and a one-off tax-free lump sum when you retire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b="0" baseline="0" dirty="0">
                <a:cs typeface="Geneva" charset="0"/>
              </a:rPr>
              <a:t>The LGPS provides security for you and your family with: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b="0" baseline="0" dirty="0">
                <a:cs typeface="Geneva" charset="0"/>
              </a:rPr>
              <a:t>A death grant of three times your pay if you die as an active member – let us know who you would like any payment to go to by [completing an expression of wish form or updating these details online]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>
                <a:cs typeface="Geneva" charset="0"/>
              </a:rPr>
              <a:t>A pension paid for life to your spouse / civil partner / cohabiting partner 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>
                <a:cs typeface="Geneva" charset="0"/>
              </a:rPr>
              <a:t>Pensions for eligible children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>
                <a:cs typeface="Geneva" charset="0"/>
              </a:rPr>
              <a:t>Ill health retirement at any age – more information on this later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C62-F792-419E-9599-454A675651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3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8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2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8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2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2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3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DDBD-CE6C-4170-8016-5F012B3A3424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97E5-BADB-422D-9CC6-911AB6538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5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lgpsmember.org/help-and-support/tools-and-calculators/buy-extra-pension-calculato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869214049?app_id=12296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hyperlink" Target="https://www.fca.org.uk/consumers/warning-list-unauthorised-firms" TargetMode="External"/><Relationship Id="rId4" Type="http://schemas.openxmlformats.org/officeDocument/2006/relationships/hyperlink" Target="https://register.fca.org.uk/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gpsmember.org/help-and-support/tools-and-calculators/lump-sum-calculator/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pensions@torfaen.gov.u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wentpensionfund.pensiondetails.co.uk/" TargetMode="External"/><Relationship Id="rId5" Type="http://schemas.openxmlformats.org/officeDocument/2006/relationships/hyperlink" Target="http://www.gwentpensionfund.co.uk/" TargetMode="External"/><Relationship Id="rId4" Type="http://schemas.openxmlformats.org/officeDocument/2006/relationships/hyperlink" Target="http://www.lgpsmembe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A90437-D9E7-3FD3-50B5-260430B49DA4}"/>
              </a:ext>
            </a:extLst>
          </p:cNvPr>
          <p:cNvSpPr txBox="1"/>
          <p:nvPr/>
        </p:nvSpPr>
        <p:spPr>
          <a:xfrm>
            <a:off x="6591300" y="850900"/>
            <a:ext cx="1624914" cy="1993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1E251-E909-9C97-2F49-3A2D330E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1147347"/>
            <a:ext cx="7553325" cy="247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5A0E1-BBB6-0708-B0AC-E3DFABD0AE95}"/>
              </a:ext>
            </a:extLst>
          </p:cNvPr>
          <p:cNvSpPr txBox="1"/>
          <p:nvPr/>
        </p:nvSpPr>
        <p:spPr>
          <a:xfrm>
            <a:off x="3852809" y="4572799"/>
            <a:ext cx="416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Nunito" pitchFamily="2" charset="0"/>
              </a:rPr>
              <a:t>Greater Gwent (Torfaen) Pension Fund</a:t>
            </a:r>
          </a:p>
        </p:txBody>
      </p:sp>
    </p:spTree>
    <p:extLst>
      <p:ext uri="{BB962C8B-B14F-4D97-AF65-F5344CB8AC3E}">
        <p14:creationId xmlns:p14="http://schemas.microsoft.com/office/powerpoint/2010/main" val="50878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456E1-BFB7-6D54-1ED3-88247AA8D06C}"/>
              </a:ext>
            </a:extLst>
          </p:cNvPr>
          <p:cNvSpPr txBox="1"/>
          <p:nvPr/>
        </p:nvSpPr>
        <p:spPr>
          <a:xfrm>
            <a:off x="345688" y="604197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cost?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8EDE44-CDC6-5F40-DDCF-A79D4F8C0494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15" y="2321182"/>
            <a:ext cx="3330594" cy="1876391"/>
          </a:xfrm>
          <a:prstGeom prst="roundRect">
            <a:avLst>
              <a:gd name="adj" fmla="val 5060"/>
            </a:avLst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16EAD-44C9-1543-6572-72888EB85D32}"/>
              </a:ext>
            </a:extLst>
          </p:cNvPr>
          <p:cNvSpPr txBox="1"/>
          <p:nvPr/>
        </p:nvSpPr>
        <p:spPr>
          <a:xfrm>
            <a:off x="345688" y="1399467"/>
            <a:ext cx="8798312" cy="72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 earns £30,000 a year, so has a contribution rate of 6.5%. </a:t>
            </a:r>
          </a:p>
          <a:p>
            <a:pPr marL="0" marR="0" lvl="0" indent="0" algn="l" defTabSz="914400" rtl="0" eaLnBrk="1" fontAlgn="auto" latinLnBrk="0" hangingPunct="1">
              <a:lnSpc>
                <a:spcPts val="195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monthly cost to Sam would be £162.50, but with tax relief the net cost is </a:t>
            </a:r>
            <a:r>
              <a:rPr lang="en-GB" sz="1800" b="1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£130.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ECFD8F-1412-6877-2C44-383C74A75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51020"/>
              </p:ext>
            </p:extLst>
          </p:nvPr>
        </p:nvGraphicFramePr>
        <p:xfrm>
          <a:off x="431799" y="2335802"/>
          <a:ext cx="3992574" cy="33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952">
                  <a:extLst>
                    <a:ext uri="{9D8B030D-6E8A-4147-A177-3AD203B41FA5}">
                      <a16:colId xmlns:a16="http://schemas.microsoft.com/office/drawing/2014/main" val="2763470734"/>
                    </a:ext>
                  </a:extLst>
                </a:gridCol>
                <a:gridCol w="1748622">
                  <a:extLst>
                    <a:ext uri="{9D8B030D-6E8A-4147-A177-3AD203B41FA5}">
                      <a16:colId xmlns:a16="http://schemas.microsoft.com/office/drawing/2014/main" val="697083295"/>
                    </a:ext>
                  </a:extLst>
                </a:gridCol>
              </a:tblGrid>
              <a:tr h="4165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Pensionable pay</a:t>
                      </a:r>
                      <a:endParaRPr lang="en-US" sz="1400" dirty="0"/>
                    </a:p>
                  </a:txBody>
                  <a:tcPr anchor="ctr"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Contribution rate</a:t>
                      </a:r>
                      <a:endParaRPr lang="en-US" sz="1400" dirty="0"/>
                    </a:p>
                  </a:txBody>
                  <a:tcPr anchor="ctr">
                    <a:solidFill>
                      <a:srgbClr val="4F7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148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£17,600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288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£17,601 - £27,600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85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£27,601 - £44,900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8328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£44,901 - £56,800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3890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£56,801 - £79,700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8.5%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£79,701 – £112,900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9.9%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£112,901 - £133,100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10.5%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£133,101 - £199,700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97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£199,701 or more </a:t>
                      </a:r>
                      <a:endParaRPr lang="en-US" sz="1400" dirty="0"/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12.5%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C519737-A37C-001C-2D0D-501EC9D94200}"/>
              </a:ext>
            </a:extLst>
          </p:cNvPr>
          <p:cNvSpPr txBox="1"/>
          <p:nvPr/>
        </p:nvSpPr>
        <p:spPr>
          <a:xfrm>
            <a:off x="4719628" y="4450441"/>
            <a:ext cx="4070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employer also contributes towards your pension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782EEBB-6C45-A15B-724A-94A73E8895B4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6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95F1-996E-1913-E751-CBD2C8369937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17" y="2220369"/>
            <a:ext cx="2813179" cy="1876391"/>
          </a:xfrm>
          <a:prstGeom prst="roundRect">
            <a:avLst>
              <a:gd name="adj" fmla="val 4724"/>
            </a:avLst>
          </a:prstGeom>
          <a:noFill/>
          <a:ln>
            <a:noFill/>
          </a:ln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F5D9FC2-26FB-DCBB-0D09-A29A48C3A5AF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5CFC5-B9AF-656A-BC4D-BE8917598B61}"/>
              </a:ext>
            </a:extLst>
          </p:cNvPr>
          <p:cNvSpPr txBox="1"/>
          <p:nvPr/>
        </p:nvSpPr>
        <p:spPr>
          <a:xfrm>
            <a:off x="356237" y="697264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Did you know…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9F64A-52CF-0A8A-D503-71AFB3C0066A}"/>
              </a:ext>
            </a:extLst>
          </p:cNvPr>
          <p:cNvSpPr txBox="1"/>
          <p:nvPr/>
        </p:nvSpPr>
        <p:spPr>
          <a:xfrm>
            <a:off x="5743879" y="4551664"/>
            <a:ext cx="298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Howard’s salary £24,500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0209-453F-E75F-3563-64C4681F1D88}"/>
              </a:ext>
            </a:extLst>
          </p:cNvPr>
          <p:cNvSpPr txBox="1"/>
          <p:nvPr/>
        </p:nvSpPr>
        <p:spPr>
          <a:xfrm>
            <a:off x="398704" y="2264266"/>
            <a:ext cx="175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Contribution rate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91022-EB5C-27C7-7A09-4A88295A4B0E}"/>
              </a:ext>
            </a:extLst>
          </p:cNvPr>
          <p:cNvSpPr txBox="1"/>
          <p:nvPr/>
        </p:nvSpPr>
        <p:spPr>
          <a:xfrm>
            <a:off x="356237" y="3371022"/>
            <a:ext cx="175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Yearly pension build up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D941D-0D65-6EDC-EBEE-F5CC97504775}"/>
              </a:ext>
            </a:extLst>
          </p:cNvPr>
          <p:cNvSpPr txBox="1"/>
          <p:nvPr/>
        </p:nvSpPr>
        <p:spPr>
          <a:xfrm>
            <a:off x="356237" y="4314581"/>
            <a:ext cx="175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Death in service lump sum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B7A78-5764-ABD7-A124-60B317D6C480}"/>
              </a:ext>
            </a:extLst>
          </p:cNvPr>
          <p:cNvSpPr txBox="1"/>
          <p:nvPr/>
        </p:nvSpPr>
        <p:spPr>
          <a:xfrm>
            <a:off x="398704" y="1412212"/>
            <a:ext cx="861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…in times of financial hardship, you can join the 50/50 section of the scheme?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5E90-266B-85A7-4236-9F5C42129E84}"/>
              </a:ext>
            </a:extLst>
          </p:cNvPr>
          <p:cNvSpPr txBox="1"/>
          <p:nvPr/>
        </p:nvSpPr>
        <p:spPr>
          <a:xfrm>
            <a:off x="1993194" y="2166252"/>
            <a:ext cx="3600000" cy="792000"/>
          </a:xfrm>
          <a:prstGeom prst="rect">
            <a:avLst/>
          </a:prstGeom>
          <a:solidFill>
            <a:srgbClr val="FBE5D6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5.8%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6213F-85FF-B415-B108-B59A15C93CED}"/>
              </a:ext>
            </a:extLst>
          </p:cNvPr>
          <p:cNvSpPr txBox="1"/>
          <p:nvPr/>
        </p:nvSpPr>
        <p:spPr>
          <a:xfrm>
            <a:off x="1993194" y="3289347"/>
            <a:ext cx="3600000" cy="792000"/>
          </a:xfrm>
          <a:prstGeom prst="rect">
            <a:avLst/>
          </a:prstGeom>
          <a:solidFill>
            <a:srgbClr val="E2F0D9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D980-1F17-0A70-7AB7-016649C4FE66}"/>
              </a:ext>
            </a:extLst>
          </p:cNvPr>
          <p:cNvSpPr txBox="1"/>
          <p:nvPr/>
        </p:nvSpPr>
        <p:spPr>
          <a:xfrm>
            <a:off x="1993194" y="4391707"/>
            <a:ext cx="3600000" cy="792000"/>
          </a:xfrm>
          <a:prstGeom prst="rect">
            <a:avLst/>
          </a:prstGeom>
          <a:solidFill>
            <a:srgbClr val="8FB9B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£73,500</a:t>
            </a:r>
          </a:p>
        </p:txBody>
      </p:sp>
    </p:spTree>
    <p:extLst>
      <p:ext uri="{BB962C8B-B14F-4D97-AF65-F5344CB8AC3E}">
        <p14:creationId xmlns:p14="http://schemas.microsoft.com/office/powerpoint/2010/main" val="350073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95F1-996E-1913-E751-CBD2C8369937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17" y="2220369"/>
            <a:ext cx="2813179" cy="1876391"/>
          </a:xfrm>
          <a:prstGeom prst="roundRect">
            <a:avLst>
              <a:gd name="adj" fmla="val 4724"/>
            </a:avLst>
          </a:prstGeom>
          <a:noFill/>
          <a:ln>
            <a:noFill/>
          </a:ln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F5D9FC2-26FB-DCBB-0D09-A29A48C3A5AF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5CFC5-B9AF-656A-BC4D-BE8917598B61}"/>
              </a:ext>
            </a:extLst>
          </p:cNvPr>
          <p:cNvSpPr txBox="1"/>
          <p:nvPr/>
        </p:nvSpPr>
        <p:spPr>
          <a:xfrm>
            <a:off x="356237" y="697264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Did you know…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9F64A-52CF-0A8A-D503-71AFB3C0066A}"/>
              </a:ext>
            </a:extLst>
          </p:cNvPr>
          <p:cNvSpPr txBox="1"/>
          <p:nvPr/>
        </p:nvSpPr>
        <p:spPr>
          <a:xfrm>
            <a:off x="5743879" y="4551664"/>
            <a:ext cx="2985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Howard’s salary £24,500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0209-453F-E75F-3563-64C4681F1D88}"/>
              </a:ext>
            </a:extLst>
          </p:cNvPr>
          <p:cNvSpPr txBox="1"/>
          <p:nvPr/>
        </p:nvSpPr>
        <p:spPr>
          <a:xfrm>
            <a:off x="398704" y="2264266"/>
            <a:ext cx="175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Contribution rate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191022-EB5C-27C7-7A09-4A88295A4B0E}"/>
              </a:ext>
            </a:extLst>
          </p:cNvPr>
          <p:cNvSpPr txBox="1"/>
          <p:nvPr/>
        </p:nvSpPr>
        <p:spPr>
          <a:xfrm>
            <a:off x="356237" y="3377492"/>
            <a:ext cx="1756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Yearly pension build up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DD941D-0D65-6EDC-EBEE-F5CC97504775}"/>
              </a:ext>
            </a:extLst>
          </p:cNvPr>
          <p:cNvSpPr txBox="1"/>
          <p:nvPr/>
        </p:nvSpPr>
        <p:spPr>
          <a:xfrm>
            <a:off x="356237" y="4315538"/>
            <a:ext cx="1756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Death in service lump sum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B7A78-5764-ABD7-A124-60B317D6C480}"/>
              </a:ext>
            </a:extLst>
          </p:cNvPr>
          <p:cNvSpPr txBox="1"/>
          <p:nvPr/>
        </p:nvSpPr>
        <p:spPr>
          <a:xfrm>
            <a:off x="398704" y="1412212"/>
            <a:ext cx="861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…in times of financial hardship, you can join the 50/50 section of the scheme?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15E90-266B-85A7-4236-9F5C42129E84}"/>
              </a:ext>
            </a:extLst>
          </p:cNvPr>
          <p:cNvSpPr txBox="1"/>
          <p:nvPr/>
        </p:nvSpPr>
        <p:spPr>
          <a:xfrm>
            <a:off x="1993194" y="2192931"/>
            <a:ext cx="1800000" cy="792000"/>
          </a:xfrm>
          <a:prstGeom prst="rect">
            <a:avLst/>
          </a:prstGeom>
          <a:solidFill>
            <a:srgbClr val="FBE5D6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2.9%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6213F-85FF-B415-B108-B59A15C93CED}"/>
              </a:ext>
            </a:extLst>
          </p:cNvPr>
          <p:cNvSpPr txBox="1"/>
          <p:nvPr/>
        </p:nvSpPr>
        <p:spPr>
          <a:xfrm>
            <a:off x="1993194" y="3304760"/>
            <a:ext cx="1800000" cy="792000"/>
          </a:xfrm>
          <a:prstGeom prst="rect">
            <a:avLst/>
          </a:prstGeom>
          <a:solidFill>
            <a:srgbClr val="E2F0D9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5D980-1F17-0A70-7AB7-016649C4FE66}"/>
              </a:ext>
            </a:extLst>
          </p:cNvPr>
          <p:cNvSpPr txBox="1"/>
          <p:nvPr/>
        </p:nvSpPr>
        <p:spPr>
          <a:xfrm>
            <a:off x="1993194" y="4391707"/>
            <a:ext cx="3600000" cy="792000"/>
          </a:xfrm>
          <a:prstGeom prst="rect">
            <a:avLst/>
          </a:prstGeom>
          <a:solidFill>
            <a:srgbClr val="8FB9BB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latin typeface="Nunito" pitchFamily="2" charset="0"/>
              </a:rPr>
              <a:t>£73,500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3E1B1C7-2762-6E14-B3EA-5C164B1BB84B}"/>
              </a:ext>
            </a:extLst>
          </p:cNvPr>
          <p:cNvSpPr/>
          <p:nvPr/>
        </p:nvSpPr>
        <p:spPr>
          <a:xfrm rot="16200000">
            <a:off x="3715823" y="2484356"/>
            <a:ext cx="353130" cy="230623"/>
          </a:xfrm>
          <a:prstGeom prst="triangle">
            <a:avLst/>
          </a:prstGeom>
          <a:solidFill>
            <a:srgbClr val="FBE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37DDC-04F1-8FC2-BB2B-ECC2B0D931DD}"/>
              </a:ext>
            </a:extLst>
          </p:cNvPr>
          <p:cNvCxnSpPr>
            <a:cxnSpLocks/>
          </p:cNvCxnSpPr>
          <p:nvPr/>
        </p:nvCxnSpPr>
        <p:spPr>
          <a:xfrm>
            <a:off x="4068210" y="2598490"/>
            <a:ext cx="1357999" cy="0"/>
          </a:xfrm>
          <a:prstGeom prst="line">
            <a:avLst/>
          </a:prstGeom>
          <a:ln w="57150" cap="rnd" cmpd="sng">
            <a:solidFill>
              <a:srgbClr val="FBE5D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BF24C39-3BBD-7B95-7290-12CC8BF3680D}"/>
              </a:ext>
            </a:extLst>
          </p:cNvPr>
          <p:cNvSpPr/>
          <p:nvPr/>
        </p:nvSpPr>
        <p:spPr>
          <a:xfrm rot="16200000">
            <a:off x="3709782" y="3531125"/>
            <a:ext cx="353130" cy="230623"/>
          </a:xfrm>
          <a:prstGeom prst="triangle">
            <a:avLst/>
          </a:prstGeom>
          <a:solidFill>
            <a:srgbClr val="E2F0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8B83F1-517D-4B09-DAA4-70EF10067641}"/>
              </a:ext>
            </a:extLst>
          </p:cNvPr>
          <p:cNvCxnSpPr>
            <a:cxnSpLocks/>
          </p:cNvCxnSpPr>
          <p:nvPr/>
        </p:nvCxnSpPr>
        <p:spPr>
          <a:xfrm flipV="1">
            <a:off x="4068210" y="3638024"/>
            <a:ext cx="1357999" cy="8412"/>
          </a:xfrm>
          <a:prstGeom prst="line">
            <a:avLst/>
          </a:prstGeom>
          <a:ln w="57150" cap="rnd" cmpd="sng">
            <a:solidFill>
              <a:srgbClr val="E2F0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0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901307-DC1B-F575-BCA1-1F3E9354CFEB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5ECFB-B488-9AE8-3CE1-FF9EB8E3FEC1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Thinking of paying extra?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20A628-802A-9F00-BAFD-1DA794CE4D22}"/>
              </a:ext>
            </a:extLst>
          </p:cNvPr>
          <p:cNvSpPr/>
          <p:nvPr/>
        </p:nvSpPr>
        <p:spPr>
          <a:xfrm>
            <a:off x="411740" y="1741282"/>
            <a:ext cx="3677041" cy="3747339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D703DE-0B33-146A-73C6-5A49979D4201}"/>
              </a:ext>
            </a:extLst>
          </p:cNvPr>
          <p:cNvSpPr/>
          <p:nvPr/>
        </p:nvSpPr>
        <p:spPr>
          <a:xfrm>
            <a:off x="5055220" y="1741282"/>
            <a:ext cx="3677041" cy="3685399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EFCE35-10E2-D993-091D-DA43BF19C02D}"/>
              </a:ext>
            </a:extLst>
          </p:cNvPr>
          <p:cNvSpPr/>
          <p:nvPr/>
        </p:nvSpPr>
        <p:spPr>
          <a:xfrm>
            <a:off x="704627" y="1373116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Pension Contributions (APCs)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BC78D0-9A4F-64BB-2B40-755A9015E098}"/>
              </a:ext>
            </a:extLst>
          </p:cNvPr>
          <p:cNvSpPr/>
          <p:nvPr/>
        </p:nvSpPr>
        <p:spPr>
          <a:xfrm>
            <a:off x="5360677" y="1332590"/>
            <a:ext cx="3091266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Voluntary Contributions (AVCs)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9E8C-28A6-5CD9-62D6-584F4A33B662}"/>
              </a:ext>
            </a:extLst>
          </p:cNvPr>
          <p:cNvSpPr txBox="1"/>
          <p:nvPr/>
        </p:nvSpPr>
        <p:spPr>
          <a:xfrm>
            <a:off x="5202020" y="2292166"/>
            <a:ext cx="340858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AVCs are taken from your pay and transferred to your own personal account with Standard Life or Clerical Medical </a:t>
            </a:r>
            <a:endParaRPr lang="en-GB" sz="11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Use AVCs to purchase extra annual pension from the LGPS or another provider, or take up to 100% of AVCs as tax-free lump sum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45917-36D3-28C7-85A5-D37BA8840CA9}"/>
              </a:ext>
            </a:extLst>
          </p:cNvPr>
          <p:cNvSpPr txBox="1"/>
          <p:nvPr/>
        </p:nvSpPr>
        <p:spPr>
          <a:xfrm>
            <a:off x="533400" y="2237563"/>
            <a:ext cx="3428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APCs are extra contributions to buy extra annual pension </a:t>
            </a:r>
            <a:endParaRPr lang="en-GB" sz="11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APCs taken directly from your pay</a:t>
            </a:r>
            <a:endParaRPr lang="en-GB" sz="1100" dirty="0">
              <a:latin typeface="Nunito" pitchFamily="2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Extra pension is paid with your LGPS pension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</a:rPr>
              <a:t>APC calculator</a:t>
            </a:r>
            <a:endParaRPr lang="en-GB" dirty="0">
              <a:latin typeface="Nunito" pitchFamily="2" charset="0"/>
              <a:hlinkClick r:id="rId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77D7A-7129-B2FE-8BEE-BAE27E624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807" y="4254741"/>
            <a:ext cx="1941431" cy="1933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9DDBE-E54A-CEBB-E308-95C434181020}"/>
              </a:ext>
            </a:extLst>
          </p:cNvPr>
          <p:cNvSpPr txBox="1"/>
          <p:nvPr/>
        </p:nvSpPr>
        <p:spPr>
          <a:xfrm>
            <a:off x="533400" y="4496450"/>
            <a:ext cx="25913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200" dirty="0">
                <a:latin typeface="Nunito" pitchFamily="2" charset="0"/>
                <a:hlinkClick r:id="rId4"/>
              </a:rPr>
              <a:t>www.lgpsmember.org/help-and-support/tools-and-calculators/buy-extra-pension-calculator/ </a:t>
            </a:r>
          </a:p>
        </p:txBody>
      </p:sp>
    </p:spTree>
    <p:extLst>
      <p:ext uri="{BB962C8B-B14F-4D97-AF65-F5344CB8AC3E}">
        <p14:creationId xmlns:p14="http://schemas.microsoft.com/office/powerpoint/2010/main" val="72415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24DCC5-70CB-FFEF-D8BC-BC06F55892F8}"/>
              </a:ext>
            </a:extLst>
          </p:cNvPr>
          <p:cNvSpPr/>
          <p:nvPr/>
        </p:nvSpPr>
        <p:spPr>
          <a:xfrm>
            <a:off x="5197590" y="1156698"/>
            <a:ext cx="3677041" cy="4139149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EE7DDB-7777-4320-8A8B-2158CC0D8821}"/>
              </a:ext>
            </a:extLst>
          </p:cNvPr>
          <p:cNvSpPr/>
          <p:nvPr/>
        </p:nvSpPr>
        <p:spPr>
          <a:xfrm>
            <a:off x="259104" y="1156698"/>
            <a:ext cx="3677041" cy="4149080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9" y="5401466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D901307-DC1B-F575-BCA1-1F3E9354CFEB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1840CF-8980-7451-70D8-D8F8CA90F1E6}"/>
              </a:ext>
            </a:extLst>
          </p:cNvPr>
          <p:cNvSpPr txBox="1"/>
          <p:nvPr/>
        </p:nvSpPr>
        <p:spPr>
          <a:xfrm>
            <a:off x="411616" y="1807450"/>
            <a:ext cx="3409962" cy="358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Pay monthly or make a one-off lump sum payment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Cost depends on how much extra pension you want to buy, your age and how you spread payments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Increases/decreases in line with inflation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investment opportunity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option to buy additional survivor’s pension or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B7F650-E59E-5FD0-0A92-3BB23277325F}"/>
              </a:ext>
            </a:extLst>
          </p:cNvPr>
          <p:cNvSpPr txBox="1"/>
          <p:nvPr/>
        </p:nvSpPr>
        <p:spPr>
          <a:xfrm>
            <a:off x="5322422" y="1774605"/>
            <a:ext cx="340996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You decide how much you pay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You can change the amount at any time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You decide where to invest your money – review your choices regularly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AVCs will increase/decrease in line with investment performance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Option to increase survivor’s pension or life cover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F5B9B2-335D-FE5D-73AD-F4AD9A249C6C}"/>
              </a:ext>
            </a:extLst>
          </p:cNvPr>
          <p:cNvGrpSpPr/>
          <p:nvPr/>
        </p:nvGrpSpPr>
        <p:grpSpPr>
          <a:xfrm>
            <a:off x="3993213" y="1960508"/>
            <a:ext cx="1127776" cy="988133"/>
            <a:chOff x="4017416" y="2197078"/>
            <a:chExt cx="1127776" cy="98813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56D755-9634-2C56-CD49-148CE88E70C7}"/>
                </a:ext>
              </a:extLst>
            </p:cNvPr>
            <p:cNvSpPr/>
            <p:nvPr/>
          </p:nvSpPr>
          <p:spPr>
            <a:xfrm>
              <a:off x="4017416" y="2197078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raphic 13" descr="Money with solid fill">
              <a:extLst>
                <a:ext uri="{FF2B5EF4-FFF2-40B4-BE49-F238E27FC236}">
                  <a16:creationId xmlns:a16="http://schemas.microsoft.com/office/drawing/2014/main" id="{046DD9C2-E2DD-3337-FB6F-1DB30439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5521" y="2307242"/>
              <a:ext cx="512956" cy="5129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C8F033-B254-1902-23A1-C72192B9077C}"/>
                </a:ext>
              </a:extLst>
            </p:cNvPr>
            <p:cNvSpPr txBox="1"/>
            <p:nvPr/>
          </p:nvSpPr>
          <p:spPr>
            <a:xfrm>
              <a:off x="4224932" y="2757604"/>
              <a:ext cx="675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Cost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BE5128-395A-6C73-21E8-4F637A492617}"/>
              </a:ext>
            </a:extLst>
          </p:cNvPr>
          <p:cNvGrpSpPr/>
          <p:nvPr/>
        </p:nvGrpSpPr>
        <p:grpSpPr>
          <a:xfrm>
            <a:off x="3987130" y="4218191"/>
            <a:ext cx="1139942" cy="988133"/>
            <a:chOff x="4005250" y="4787463"/>
            <a:chExt cx="1139942" cy="98813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5CBF5E-6565-E34E-CBDA-B416335F714E}"/>
                </a:ext>
              </a:extLst>
            </p:cNvPr>
            <p:cNvSpPr/>
            <p:nvPr/>
          </p:nvSpPr>
          <p:spPr>
            <a:xfrm>
              <a:off x="4005250" y="4787463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 descr="Home1 with solid fill">
              <a:extLst>
                <a:ext uri="{FF2B5EF4-FFF2-40B4-BE49-F238E27FC236}">
                  <a16:creationId xmlns:a16="http://schemas.microsoft.com/office/drawing/2014/main" id="{894300BC-F467-A40A-B490-7409EFEB1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3987" y="4913276"/>
              <a:ext cx="530302" cy="53030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41EE3D-6284-2357-75CE-1A1EADAFE4A8}"/>
                </a:ext>
              </a:extLst>
            </p:cNvPr>
            <p:cNvSpPr txBox="1"/>
            <p:nvPr/>
          </p:nvSpPr>
          <p:spPr>
            <a:xfrm>
              <a:off x="4017416" y="5294245"/>
              <a:ext cx="1127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Survivors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BDEA42-AA04-235B-17C6-47ECF7757D45}"/>
              </a:ext>
            </a:extLst>
          </p:cNvPr>
          <p:cNvGrpSpPr/>
          <p:nvPr/>
        </p:nvGrpSpPr>
        <p:grpSpPr>
          <a:xfrm>
            <a:off x="4008111" y="3116415"/>
            <a:ext cx="1127776" cy="988133"/>
            <a:chOff x="4005250" y="3608845"/>
            <a:chExt cx="1127776" cy="98813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05B5D-D9A7-D871-1EE6-3022B3075C1B}"/>
                </a:ext>
              </a:extLst>
            </p:cNvPr>
            <p:cNvSpPr/>
            <p:nvPr/>
          </p:nvSpPr>
          <p:spPr>
            <a:xfrm>
              <a:off x="4005250" y="3608845"/>
              <a:ext cx="1127776" cy="988133"/>
            </a:xfrm>
            <a:prstGeom prst="ellipse">
              <a:avLst/>
            </a:prstGeom>
            <a:solidFill>
              <a:srgbClr val="0B5E74"/>
            </a:solidFill>
            <a:ln>
              <a:solidFill>
                <a:srgbClr val="0B5E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0101DC-7639-B2D4-6D9C-344DFB405F60}"/>
                </a:ext>
              </a:extLst>
            </p:cNvPr>
            <p:cNvSpPr txBox="1"/>
            <p:nvPr/>
          </p:nvSpPr>
          <p:spPr>
            <a:xfrm>
              <a:off x="4075735" y="4096239"/>
              <a:ext cx="99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Growth</a:t>
              </a:r>
            </a:p>
          </p:txBody>
        </p:sp>
        <p:pic>
          <p:nvPicPr>
            <p:cNvPr id="49" name="Graphic 48" descr="Bar graph with upward trend with solid fill">
              <a:extLst>
                <a:ext uri="{FF2B5EF4-FFF2-40B4-BE49-F238E27FC236}">
                  <a16:creationId xmlns:a16="http://schemas.microsoft.com/office/drawing/2014/main" id="{30713B69-8B4A-C96D-5106-EC3D3AB6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20174" y="3728881"/>
              <a:ext cx="494346" cy="494346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C8337D-2AE1-F5EA-DDCA-EF4AD614396F}"/>
              </a:ext>
            </a:extLst>
          </p:cNvPr>
          <p:cNvSpPr/>
          <p:nvPr/>
        </p:nvSpPr>
        <p:spPr>
          <a:xfrm>
            <a:off x="585318" y="756144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Pension Contributions (APCs)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9E677B8-C6FA-DC07-1368-01F105E8F36E}"/>
              </a:ext>
            </a:extLst>
          </p:cNvPr>
          <p:cNvSpPr/>
          <p:nvPr/>
        </p:nvSpPr>
        <p:spPr>
          <a:xfrm>
            <a:off x="5572099" y="756144"/>
            <a:ext cx="2823044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Additional Voluntary Contributions (AVCs)</a:t>
            </a:r>
          </a:p>
        </p:txBody>
      </p:sp>
    </p:spTree>
    <p:extLst>
      <p:ext uri="{BB962C8B-B14F-4D97-AF65-F5344CB8AC3E}">
        <p14:creationId xmlns:p14="http://schemas.microsoft.com/office/powerpoint/2010/main" val="2786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Working</a:t>
            </a:r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 out your pension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73B1-A63E-9A5E-1272-1FA39AE3B14F}"/>
              </a:ext>
            </a:extLst>
          </p:cNvPr>
          <p:cNvSpPr txBox="1"/>
          <p:nvPr/>
        </p:nvSpPr>
        <p:spPr>
          <a:xfrm>
            <a:off x="431799" y="2105782"/>
            <a:ext cx="837882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ECFC78-FABE-C41F-1930-1441DC540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851003"/>
              </p:ext>
            </p:extLst>
          </p:nvPr>
        </p:nvGraphicFramePr>
        <p:xfrm>
          <a:off x="557211" y="1280347"/>
          <a:ext cx="7940403" cy="409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619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The McCloud Remedy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Online Media 5" title="Pensions made simple: The McCloud Remedy">
            <a:hlinkClick r:id="" action="ppaction://media"/>
            <a:extLst>
              <a:ext uri="{FF2B5EF4-FFF2-40B4-BE49-F238E27FC236}">
                <a16:creationId xmlns:a16="http://schemas.microsoft.com/office/drawing/2014/main" id="{9D3553CE-E902-97E1-282C-C1E6859701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66899" y="190500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2708C27B-C1B1-A21C-0533-C14E2C026001}"/>
              </a:ext>
            </a:extLst>
          </p:cNvPr>
          <p:cNvSpPr/>
          <p:nvPr/>
        </p:nvSpPr>
        <p:spPr>
          <a:xfrm>
            <a:off x="4649123" y="330452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E2F0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endParaRPr lang="en-GB" dirty="0">
              <a:latin typeface="Nunito" pitchFamily="2" charset="0"/>
              <a:cs typeface="Calibri" panose="020F0502020204030204" pitchFamily="34" charset="0"/>
            </a:endParaRPr>
          </a:p>
          <a:p>
            <a:pPr algn="r">
              <a:lnSpc>
                <a:spcPts val="1950"/>
              </a:lnSpc>
            </a:pPr>
            <a:r>
              <a:rPr lang="en-GB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Take a refund of</a:t>
            </a:r>
          </a:p>
          <a:p>
            <a:pPr algn="r">
              <a:lnSpc>
                <a:spcPts val="1950"/>
              </a:lnSpc>
            </a:pPr>
            <a:r>
              <a:rPr lang="en-GB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contributions</a:t>
            </a:r>
            <a:endParaRPr lang="en-US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D318DFE8-6447-B531-B1BD-D4823887A47B}"/>
              </a:ext>
            </a:extLst>
          </p:cNvPr>
          <p:cNvSpPr/>
          <p:nvPr/>
        </p:nvSpPr>
        <p:spPr>
          <a:xfrm>
            <a:off x="4649124" y="138153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6CB3A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Transfer your benefits to </a:t>
            </a:r>
          </a:p>
          <a:p>
            <a:pPr algn="r"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another pension </a:t>
            </a:r>
          </a:p>
          <a:p>
            <a:pPr algn="r"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arrangement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0B4E348-A7F7-4D29-3184-BA4EDCD7BFE9}"/>
              </a:ext>
            </a:extLst>
          </p:cNvPr>
          <p:cNvSpPr/>
          <p:nvPr/>
        </p:nvSpPr>
        <p:spPr>
          <a:xfrm>
            <a:off x="439705" y="330452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FBE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Combine your pension </a:t>
            </a: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benefits with a new </a:t>
            </a: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LGPS pension account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Leaving the LGPS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00424D9-501F-977E-D485-48C8678327C5}"/>
              </a:ext>
            </a:extLst>
          </p:cNvPr>
          <p:cNvSpPr/>
          <p:nvPr/>
        </p:nvSpPr>
        <p:spPr>
          <a:xfrm>
            <a:off x="436563" y="1381536"/>
            <a:ext cx="4058313" cy="1833960"/>
          </a:xfrm>
          <a:prstGeom prst="roundRect">
            <a:avLst>
              <a:gd name="adj" fmla="val 6408"/>
            </a:avLst>
          </a:prstGeom>
          <a:solidFill>
            <a:srgbClr val="8FB9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Leave your pension in the LGPS </a:t>
            </a:r>
          </a:p>
          <a:p>
            <a:pPr>
              <a:lnSpc>
                <a:spcPts val="1950"/>
              </a:lnSpc>
            </a:pPr>
            <a:r>
              <a:rPr lang="en-US" dirty="0">
                <a:solidFill>
                  <a:schemeClr val="tx1"/>
                </a:solidFill>
                <a:latin typeface="Nunito" pitchFamily="2" charset="0"/>
              </a:rPr>
              <a:t>until you choose to take it </a:t>
            </a: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>
              <a:lnSpc>
                <a:spcPts val="1950"/>
              </a:lnSpc>
            </a:pPr>
            <a:endParaRPr lang="en-US" dirty="0">
              <a:latin typeface="Nunito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B4657ED-DB55-4C36-F99C-3E1A93EA62F7}"/>
              </a:ext>
            </a:extLst>
          </p:cNvPr>
          <p:cNvSpPr txBox="1">
            <a:spLocks/>
          </p:cNvSpPr>
          <p:nvPr/>
        </p:nvSpPr>
        <p:spPr>
          <a:xfrm>
            <a:off x="3364731" y="3270089"/>
            <a:ext cx="2414535" cy="8968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3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3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2D702860-1214-36B5-E21B-F4250212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16" y="2205772"/>
            <a:ext cx="3417651" cy="1951479"/>
          </a:xfrm>
          <a:prstGeom prst="roundRect">
            <a:avLst>
              <a:gd name="adj" fmla="val 6973"/>
            </a:avLst>
          </a:prstGeom>
          <a:ln w="12700">
            <a:noFill/>
          </a:ln>
        </p:spPr>
      </p:pic>
      <p:pic>
        <p:nvPicPr>
          <p:cNvPr id="6" name="Picture 5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B7D94758-A7E5-D721-FFCF-A800DB8A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</a:rPr>
              <a:t>Prepare, but be aware...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E6F62D-998D-9A40-FA91-28A830FD9783}"/>
              </a:ext>
            </a:extLst>
          </p:cNvPr>
          <p:cNvSpPr txBox="1">
            <a:spLocks/>
          </p:cNvSpPr>
          <p:nvPr/>
        </p:nvSpPr>
        <p:spPr>
          <a:xfrm>
            <a:off x="431800" y="1394895"/>
            <a:ext cx="7411064" cy="4286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y-GB" sz="2000" b="1" dirty="0">
                <a:latin typeface="Nunito" pitchFamily="2" charset="0"/>
              </a:rPr>
              <a:t>Beware of pension scams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Reject unexpected offers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</a:rPr>
              <a:t>Cold calls about pensions are illegal</a:t>
            </a:r>
          </a:p>
          <a:p>
            <a:pPr lvl="1" algn="l"/>
            <a:endParaRPr lang="cy-GB" sz="16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Check who you’re dealing with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  <a:hlinkClick r:id="rId4"/>
              </a:rPr>
              <a:t>Financial Services Register</a:t>
            </a:r>
            <a:endParaRPr lang="cy-GB" sz="1800" dirty="0">
              <a:latin typeface="Nunito" pitchFamily="2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</a:rPr>
              <a:t>Financial Conduct Authority: 0800 111 6768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800" dirty="0">
                <a:latin typeface="Nunito" pitchFamily="2" charset="0"/>
                <a:hlinkClick r:id="rId5"/>
              </a:rPr>
              <a:t>FCA Warning List</a:t>
            </a:r>
            <a:endParaRPr lang="cy-GB" sz="1800" dirty="0">
              <a:latin typeface="Nunito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cy-GB" sz="16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Don’t be rushed or pressured</a:t>
            </a:r>
          </a:p>
          <a:p>
            <a:pPr algn="l"/>
            <a:endParaRPr lang="cy-GB" sz="2000" dirty="0">
              <a:latin typeface="Nunito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y-GB" sz="2000" dirty="0">
                <a:latin typeface="Nunito" pitchFamily="2" charset="0"/>
              </a:rPr>
              <a:t>Get impartial information or advice</a:t>
            </a:r>
          </a:p>
          <a:p>
            <a:pPr marL="0" indent="0" algn="l">
              <a:buNone/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pic>
        <p:nvPicPr>
          <p:cNvPr id="5" name="Picture 4" descr="A fish hook trying to steal coins from a jar with the label pension.&#10;">
            <a:extLst>
              <a:ext uri="{FF2B5EF4-FFF2-40B4-BE49-F238E27FC236}">
                <a16:creationId xmlns:a16="http://schemas.microsoft.com/office/drawing/2014/main" id="{446CC3D8-C5D6-43DA-CFA6-0E1DF461F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5" y="1653039"/>
            <a:ext cx="2459771" cy="3162563"/>
          </a:xfrm>
          <a:prstGeom prst="roundRect">
            <a:avLst>
              <a:gd name="adj" fmla="val 5643"/>
            </a:avLst>
          </a:prstGeom>
        </p:spPr>
      </p:pic>
    </p:spTree>
    <p:extLst>
      <p:ext uri="{BB962C8B-B14F-4D97-AF65-F5344CB8AC3E}">
        <p14:creationId xmlns:p14="http://schemas.microsoft.com/office/powerpoint/2010/main" val="263239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Thinking of retiring?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C8F1DB-19E4-B928-5DFE-9CEE6EB40BF1}"/>
              </a:ext>
            </a:extLst>
          </p:cNvPr>
          <p:cNvSpPr/>
          <p:nvPr/>
        </p:nvSpPr>
        <p:spPr>
          <a:xfrm>
            <a:off x="498060" y="1575226"/>
            <a:ext cx="2693074" cy="370797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67C285-78BD-2732-1425-B993DA0A66DB}"/>
              </a:ext>
            </a:extLst>
          </p:cNvPr>
          <p:cNvSpPr/>
          <p:nvPr/>
        </p:nvSpPr>
        <p:spPr>
          <a:xfrm>
            <a:off x="6071496" y="1563150"/>
            <a:ext cx="2693074" cy="3720050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E141D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F37B33-0977-E652-4435-9EC77A5D07F2}"/>
              </a:ext>
            </a:extLst>
          </p:cNvPr>
          <p:cNvSpPr/>
          <p:nvPr/>
        </p:nvSpPr>
        <p:spPr>
          <a:xfrm>
            <a:off x="3271526" y="1538460"/>
            <a:ext cx="2693074" cy="3744740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1C7F26-2A28-53DC-ABF6-7A1FC13E387E}"/>
              </a:ext>
            </a:extLst>
          </p:cNvPr>
          <p:cNvSpPr/>
          <p:nvPr/>
        </p:nvSpPr>
        <p:spPr>
          <a:xfrm>
            <a:off x="710095" y="128056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Normal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Pension Age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889073-B939-9882-BD1F-06B714477A11}"/>
              </a:ext>
            </a:extLst>
          </p:cNvPr>
          <p:cNvSpPr/>
          <p:nvPr/>
        </p:nvSpPr>
        <p:spPr>
          <a:xfrm>
            <a:off x="3496812" y="128034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Early Retirement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ACC622-24E2-91D0-20E8-00745E729434}"/>
              </a:ext>
            </a:extLst>
          </p:cNvPr>
          <p:cNvSpPr/>
          <p:nvPr/>
        </p:nvSpPr>
        <p:spPr>
          <a:xfrm>
            <a:off x="6296782" y="1280348"/>
            <a:ext cx="2169845" cy="862243"/>
          </a:xfrm>
          <a:prstGeom prst="roundRect">
            <a:avLst/>
          </a:prstGeom>
          <a:solidFill>
            <a:schemeClr val="bg1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dirty="0">
              <a:solidFill>
                <a:srgbClr val="08282D"/>
              </a:solidFill>
              <a:latin typeface="Nunito" pitchFamily="2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Late retirement</a:t>
            </a:r>
            <a:br>
              <a:rPr lang="en-GB" sz="2000" b="1" dirty="0">
                <a:solidFill>
                  <a:schemeClr val="tx1"/>
                </a:solidFill>
                <a:latin typeface="Nunito" pitchFamily="2" charset="0"/>
              </a:rPr>
            </a:br>
            <a:endParaRPr lang="en-GB" sz="2000" b="1" dirty="0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73B1-A63E-9A5E-1272-1FA39AE3B14F}"/>
              </a:ext>
            </a:extLst>
          </p:cNvPr>
          <p:cNvSpPr txBox="1"/>
          <p:nvPr/>
        </p:nvSpPr>
        <p:spPr>
          <a:xfrm>
            <a:off x="431800" y="2105782"/>
            <a:ext cx="27990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State Pension age (or 65 if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employer consent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0CC76-E295-7E7D-633D-01A27B141AB5}"/>
              </a:ext>
            </a:extLst>
          </p:cNvPr>
          <p:cNvSpPr txBox="1"/>
          <p:nvPr/>
        </p:nvSpPr>
        <p:spPr>
          <a:xfrm>
            <a:off x="6071496" y="2116896"/>
            <a:ext cx="269307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later than age 75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increased for taking it after Normal Pension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employer consent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unito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A55EF-3605-8E28-1768-80F8E424E7DD}"/>
              </a:ext>
            </a:extLst>
          </p:cNvPr>
          <p:cNvSpPr txBox="1"/>
          <p:nvPr/>
        </p:nvSpPr>
        <p:spPr>
          <a:xfrm>
            <a:off x="3191134" y="2081594"/>
            <a:ext cx="277346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Between age 55 and Normal Pension Age</a:t>
            </a:r>
            <a:endParaRPr lang="en-GB" sz="14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Minimum age 57 from </a:t>
            </a:r>
            <a:br>
              <a:rPr lang="en-GB" sz="1600" dirty="0">
                <a:latin typeface="Nunito" pitchFamily="2" charset="0"/>
              </a:rPr>
            </a:br>
            <a:r>
              <a:rPr lang="en-GB" sz="1600" dirty="0">
                <a:latin typeface="Nunito" pitchFamily="2" charset="0"/>
              </a:rPr>
              <a:t>6 April 2028 </a:t>
            </a:r>
            <a:endParaRPr lang="en-GB" sz="1400" dirty="0">
              <a:latin typeface="Nunito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reduced for taking it earlier than normal retirement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No employer consent needed</a:t>
            </a:r>
          </a:p>
        </p:txBody>
      </p:sp>
    </p:spTree>
    <p:extLst>
      <p:ext uri="{BB962C8B-B14F-4D97-AF65-F5344CB8AC3E}">
        <p14:creationId xmlns:p14="http://schemas.microsoft.com/office/powerpoint/2010/main" val="107215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Agenda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638FB-9263-E6F1-A55E-9CE2CE2BDB31}"/>
              </a:ext>
            </a:extLst>
          </p:cNvPr>
          <p:cNvSpPr txBox="1"/>
          <p:nvPr/>
        </p:nvSpPr>
        <p:spPr>
          <a:xfrm>
            <a:off x="431801" y="1579074"/>
            <a:ext cx="4524022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Protection for you and your family</a:t>
            </a:r>
            <a:endParaRPr lang="en-GB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cost?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Thinking of paying extra?</a:t>
            </a:r>
            <a:endParaRPr lang="en-GB" sz="1800" dirty="0">
              <a:effectLst/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  <a:cs typeface="Times New Roman" panose="02020603050405020304" pitchFamily="18" charset="0"/>
              </a:rPr>
              <a:t>Working out your pension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Thinking of retiring?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unito" pitchFamily="2" charset="0"/>
                <a:cs typeface="Times New Roman" panose="02020603050405020304" pitchFamily="18" charset="0"/>
              </a:rPr>
              <a:t>What is an Annual Benefit Statement?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Nunito" pitchFamily="2" charset="0"/>
                <a:cs typeface="Times New Roman" panose="02020603050405020304" pitchFamily="18" charset="0"/>
              </a:rPr>
              <a:t>Useful links</a:t>
            </a:r>
            <a:endParaRPr lang="en-GB" sz="1800" dirty="0"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Nuni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D6895-4925-A0E7-FFE2-89080523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845" y="1199207"/>
            <a:ext cx="2778898" cy="41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446B0F-8505-0A55-1E24-DFEF87232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543121"/>
              </p:ext>
            </p:extLst>
          </p:nvPr>
        </p:nvGraphicFramePr>
        <p:xfrm>
          <a:off x="431800" y="1400120"/>
          <a:ext cx="579171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34">
                  <a:extLst>
                    <a:ext uri="{9D8B030D-6E8A-4147-A177-3AD203B41FA5}">
                      <a16:colId xmlns:a16="http://schemas.microsoft.com/office/drawing/2014/main" val="2763470734"/>
                    </a:ext>
                  </a:extLst>
                </a:gridCol>
                <a:gridCol w="2302881">
                  <a:extLst>
                    <a:ext uri="{9D8B030D-6E8A-4147-A177-3AD203B41FA5}">
                      <a16:colId xmlns:a16="http://schemas.microsoft.com/office/drawing/2014/main" val="697083295"/>
                    </a:ext>
                  </a:extLst>
                </a:gridCol>
                <a:gridCol w="1914403">
                  <a:extLst>
                    <a:ext uri="{9D8B030D-6E8A-4147-A177-3AD203B41FA5}">
                      <a16:colId xmlns:a16="http://schemas.microsoft.com/office/drawing/2014/main" val="2466493605"/>
                    </a:ext>
                  </a:extLst>
                </a:gridCol>
              </a:tblGrid>
              <a:tr h="46290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Years early</a:t>
                      </a:r>
                      <a:endParaRPr lang="en-US" sz="1400" dirty="0">
                        <a:latin typeface="Nunito" pitchFamily="2" charset="0"/>
                      </a:endParaRPr>
                    </a:p>
                  </a:txBody>
                  <a:tcPr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pension reduction</a:t>
                      </a:r>
                      <a:endParaRPr lang="en-US" sz="1400" dirty="0">
                        <a:latin typeface="Nunito" pitchFamily="2" charset="0"/>
                      </a:endParaRPr>
                    </a:p>
                  </a:txBody>
                  <a:tcPr>
                    <a:solidFill>
                      <a:srgbClr val="4F7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unito" pitchFamily="2" charset="0"/>
                        </a:rPr>
                        <a:t>Automatic lump sum reduction</a:t>
                      </a:r>
                    </a:p>
                  </a:txBody>
                  <a:tcPr>
                    <a:solidFill>
                      <a:srgbClr val="4F7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148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0%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0%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7288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1.7%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8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9.3%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8832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13.5%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1389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17.4%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6.5%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unito" pitchFamily="2" charset="0"/>
                        </a:rPr>
                        <a:t>5</a:t>
                      </a: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20.9%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8.1%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24.3%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9.6%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27.4%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11.1%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30.3%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12.6%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2253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33.0%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14.1%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94057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35.6%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15.5%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06525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unito" pitchFamily="2" charset="0"/>
                        </a:rPr>
                        <a:t>11</a:t>
                      </a:r>
                    </a:p>
                  </a:txBody>
                  <a:tcPr marL="72000" marR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39.5%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Does not apply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71270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unito" pitchFamily="2" charset="0"/>
                        </a:rPr>
                        <a:t>12</a:t>
                      </a:r>
                    </a:p>
                  </a:txBody>
                  <a:tcPr marL="72000" marR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41.8%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Does not apply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138"/>
                  </a:ext>
                </a:extLst>
              </a:tr>
              <a:tr h="24506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latin typeface="Nunito" pitchFamily="2" charset="0"/>
                      </a:endParaRPr>
                    </a:p>
                  </a:txBody>
                  <a:tcPr marL="72000" marR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43.9%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dirty="0">
                          <a:latin typeface="Nunito" pitchFamily="2" charset="0"/>
                        </a:rPr>
                        <a:t>Does not apply</a:t>
                      </a:r>
                      <a:endParaRPr lang="en-GB" sz="1200" dirty="0">
                        <a:latin typeface="Nunito" pitchFamily="2" charset="0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37F3CF-C321-9E20-5DBC-2DEBB7B8DDF6}"/>
              </a:ext>
            </a:extLst>
          </p:cNvPr>
          <p:cNvSpPr/>
          <p:nvPr/>
        </p:nvSpPr>
        <p:spPr>
          <a:xfrm>
            <a:off x="6384925" y="1460341"/>
            <a:ext cx="2117631" cy="2467845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buClr>
                <a:srgbClr val="CE141D"/>
              </a:buClr>
            </a:pPr>
            <a:r>
              <a:rPr kumimoji="0" lang="cy-GB" sz="14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</a:rPr>
              <a:t>Rule of 85 </a:t>
            </a:r>
            <a:r>
              <a:rPr lang="cy-GB" sz="1450" dirty="0">
                <a:solidFill>
                  <a:schemeClr val="tx1"/>
                </a:solidFill>
                <a:latin typeface="Nunito" pitchFamily="2" charset="0"/>
              </a:rPr>
              <a:t>protects benefits built up before 01/04/2008 if you joined </a:t>
            </a:r>
            <a:r>
              <a:rPr kumimoji="0" lang="cy-GB" sz="14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</a:rPr>
              <a:t>LGPS  before </a:t>
            </a:r>
            <a:r>
              <a:rPr lang="cy-GB" sz="1450" dirty="0">
                <a:solidFill>
                  <a:schemeClr val="tx1"/>
                </a:solidFill>
                <a:latin typeface="Nunito" pitchFamily="2" charset="0"/>
              </a:rPr>
              <a:t>01/10/2006 – lower reductions apply. </a:t>
            </a:r>
            <a:r>
              <a:rPr lang="en-GB" sz="1450" dirty="0">
                <a:solidFill>
                  <a:schemeClr val="tx1"/>
                </a:solidFill>
                <a:latin typeface="Nunito" pitchFamily="2" charset="0"/>
              </a:rPr>
              <a:t>Please contact Greater Gwent (Torfaen) Pension Fund for more details</a:t>
            </a:r>
            <a:r>
              <a:rPr lang="cy-GB" sz="1450" b="1" dirty="0">
                <a:solidFill>
                  <a:schemeClr val="tx1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A08E8E-FC0C-58B8-2C84-25AA12F6FC9A}"/>
              </a:ext>
            </a:extLst>
          </p:cNvPr>
          <p:cNvSpPr/>
          <p:nvPr/>
        </p:nvSpPr>
        <p:spPr>
          <a:xfrm>
            <a:off x="6384925" y="4310743"/>
            <a:ext cx="2117631" cy="974410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Clr>
                <a:srgbClr val="CE141D"/>
              </a:buClr>
              <a:buNone/>
            </a:pPr>
            <a:r>
              <a:rPr lang="cy-GB" sz="1550" b="1" dirty="0">
                <a:solidFill>
                  <a:schemeClr val="tx1"/>
                </a:solidFill>
                <a:latin typeface="Nunito" pitchFamily="2" charset="0"/>
              </a:rPr>
              <a:t>Reduction factors are regularly reviewed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56A3D-7231-DA5A-E464-DD31D5FA6296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Early payment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3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>
            <a:spLocks/>
          </p:cNvSpPr>
          <p:nvPr/>
        </p:nvSpPr>
        <p:spPr>
          <a:xfrm>
            <a:off x="33337" y="1337204"/>
            <a:ext cx="8529950" cy="3729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y-GB" sz="2000" b="1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Employer policy and consent needed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Reduce hours or grade of job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Pension benefits reduced if taken earlier than Normal Pension 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Rule of 85 will be taken into account (if you are protected and under age 65)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y-GB" sz="2200" dirty="0">
              <a:latin typeface="Nunito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y-GB" sz="2200" dirty="0">
                <a:latin typeface="Nunito" pitchFamily="2" charset="0"/>
              </a:rPr>
              <a:t>Take some or all of the pension already built up and continue to build up a second pension in the reduced pay/hours post</a:t>
            </a:r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2504E-DD87-AD2A-008F-0C0752DE00BD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Flexible retirement from age 55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4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>
            <a:spLocks/>
          </p:cNvSpPr>
          <p:nvPr/>
        </p:nvSpPr>
        <p:spPr>
          <a:xfrm>
            <a:off x="197727" y="1856089"/>
            <a:ext cx="5953125" cy="384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y-GB" sz="1800" dirty="0">
                <a:latin typeface="Nunito" pitchFamily="2" charset="0"/>
              </a:rPr>
              <a:t>P</a:t>
            </a:r>
            <a:r>
              <a:rPr lang="en-GB" sz="1800" dirty="0">
                <a:latin typeface="Nunito" pitchFamily="2" charset="0"/>
              </a:rPr>
              <a:t>ension paid immediately and </a:t>
            </a:r>
            <a:r>
              <a:rPr lang="en-GB" sz="1800" b="1" dirty="0">
                <a:latin typeface="Nunito" pitchFamily="2" charset="0"/>
              </a:rPr>
              <a:t>unreduced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Based on benefits you have built up to retirement date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No option to defer payment, transfer to a different scheme or combine your benefits if you re-join the LGPS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Previous Government planned to restrict exit costs in the public sector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Nunito" pitchFamily="2" charset="0"/>
              </a:rPr>
              <a:t>Rules could change if current Government adopts the policy</a:t>
            </a:r>
          </a:p>
          <a:p>
            <a:pPr lvl="1" algn="l"/>
            <a:endParaRPr lang="en-GB" sz="72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cy-GB" sz="2800" dirty="0"/>
          </a:p>
          <a:p>
            <a:pPr lvl="1">
              <a:buClr>
                <a:srgbClr val="CE141D"/>
              </a:buClr>
            </a:pPr>
            <a:endParaRPr lang="cy-GB" sz="2300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71C47-C9BC-2779-1A58-72D23F852725}"/>
              </a:ext>
            </a:extLst>
          </p:cNvPr>
          <p:cNvSpPr txBox="1"/>
          <p:nvPr/>
        </p:nvSpPr>
        <p:spPr>
          <a:xfrm>
            <a:off x="572974" y="679949"/>
            <a:ext cx="7779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>
                <a:solidFill>
                  <a:srgbClr val="ED7D31"/>
                </a:solidFill>
                <a:latin typeface="Nunito" pitchFamily="2" charset="0"/>
              </a:rPr>
              <a:t>Redundancy / Efficiency of the service from age 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F8897-0043-E1E2-BCD6-AD3012CE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504" y="1757167"/>
            <a:ext cx="2275121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6C959D-F0FA-FA67-A6D8-B420EAEE250A}"/>
              </a:ext>
            </a:extLst>
          </p:cNvPr>
          <p:cNvSpPr txBox="1">
            <a:spLocks/>
          </p:cNvSpPr>
          <p:nvPr/>
        </p:nvSpPr>
        <p:spPr>
          <a:xfrm>
            <a:off x="431800" y="876877"/>
            <a:ext cx="7821834" cy="568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cy-GB" sz="3200" b="1" dirty="0">
                <a:solidFill>
                  <a:schemeClr val="accent2"/>
                </a:solidFill>
                <a:latin typeface="Nunito" pitchFamily="2" charset="0"/>
              </a:rPr>
              <a:t>Ill health retirement – any age </a:t>
            </a:r>
          </a:p>
          <a:p>
            <a:pPr algn="l"/>
            <a:endParaRPr lang="cy-GB" sz="1900" dirty="0">
              <a:latin typeface="Nunito" pitchFamily="2" charset="0"/>
            </a:endParaRPr>
          </a:p>
          <a:p>
            <a:pPr marL="0" indent="0" algn="l">
              <a:buNone/>
            </a:pPr>
            <a:endParaRPr lang="cy-GB" sz="10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2988E0-AA95-11A1-2A43-C01EBA2468B5}"/>
              </a:ext>
            </a:extLst>
          </p:cNvPr>
          <p:cNvSpPr/>
          <p:nvPr/>
        </p:nvSpPr>
        <p:spPr>
          <a:xfrm>
            <a:off x="431801" y="1501834"/>
            <a:ext cx="8378824" cy="372239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Based on the opinion of an independent doctor, your employer determines if: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You are permanently incapable of discharging efficiently the duties of employment that you currently have, </a:t>
            </a:r>
            <a:r>
              <a:rPr lang="cy-GB" sz="2000" b="1" dirty="0">
                <a:solidFill>
                  <a:schemeClr val="tx1"/>
                </a:solidFill>
                <a:latin typeface="Nunito" pitchFamily="2" charset="0"/>
              </a:rPr>
              <a:t>and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You are not immediately capable of undertaking gainful employment</a:t>
            </a:r>
          </a:p>
          <a:p>
            <a:pPr algn="l">
              <a:spcAft>
                <a:spcPts val="1800"/>
              </a:spcAft>
            </a:pPr>
            <a:r>
              <a:rPr lang="cy-GB" sz="2000" dirty="0">
                <a:solidFill>
                  <a:schemeClr val="tx1"/>
                </a:solidFill>
                <a:latin typeface="Nunito" pitchFamily="2" charset="0"/>
              </a:rPr>
              <a:t>‘Gainful employment’ is paid employment for 30 hours a week for a year</a:t>
            </a:r>
          </a:p>
        </p:txBody>
      </p:sp>
    </p:spTree>
    <p:extLst>
      <p:ext uri="{BB962C8B-B14F-4D97-AF65-F5344CB8AC3E}">
        <p14:creationId xmlns:p14="http://schemas.microsoft.com/office/powerpoint/2010/main" val="14326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C449F5-0398-9E47-0A9A-EB5CA2B55E82}"/>
              </a:ext>
            </a:extLst>
          </p:cNvPr>
          <p:cNvSpPr/>
          <p:nvPr/>
        </p:nvSpPr>
        <p:spPr>
          <a:xfrm>
            <a:off x="484809" y="1481578"/>
            <a:ext cx="2693074" cy="3779044"/>
          </a:xfrm>
          <a:prstGeom prst="roundRect">
            <a:avLst/>
          </a:prstGeom>
          <a:solidFill>
            <a:srgbClr val="FBE5D6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CE141D"/>
              </a:buClr>
            </a:pPr>
            <a:endParaRPr lang="cy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0D3268-3691-4B67-20AB-D6F5AA09D29B}"/>
              </a:ext>
            </a:extLst>
          </p:cNvPr>
          <p:cNvSpPr/>
          <p:nvPr/>
        </p:nvSpPr>
        <p:spPr>
          <a:xfrm>
            <a:off x="6071496" y="1469281"/>
            <a:ext cx="2693074" cy="3791342"/>
          </a:xfrm>
          <a:prstGeom prst="roundRect">
            <a:avLst/>
          </a:prstGeom>
          <a:solidFill>
            <a:srgbClr val="8FB9BB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E141D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FDEC78-95FB-17F4-87C4-863E9D5C3B82}"/>
              </a:ext>
            </a:extLst>
          </p:cNvPr>
          <p:cNvSpPr/>
          <p:nvPr/>
        </p:nvSpPr>
        <p:spPr>
          <a:xfrm>
            <a:off x="3271526" y="1444591"/>
            <a:ext cx="2693074" cy="3816032"/>
          </a:xfrm>
          <a:prstGeom prst="round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02DD90E-05A9-9D81-F8A2-5AEA1D3F11A6}"/>
              </a:ext>
            </a:extLst>
          </p:cNvPr>
          <p:cNvSpPr/>
          <p:nvPr/>
        </p:nvSpPr>
        <p:spPr>
          <a:xfrm>
            <a:off x="710095" y="118669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FBE5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Tier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734598-0213-B743-EBF8-00FE107F0D59}"/>
              </a:ext>
            </a:extLst>
          </p:cNvPr>
          <p:cNvSpPr/>
          <p:nvPr/>
        </p:nvSpPr>
        <p:spPr>
          <a:xfrm>
            <a:off x="3496812" y="118647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Tier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CBB80B5-6B37-53B8-8CB2-8FDF78ABAA75}"/>
              </a:ext>
            </a:extLst>
          </p:cNvPr>
          <p:cNvSpPr/>
          <p:nvPr/>
        </p:nvSpPr>
        <p:spPr>
          <a:xfrm>
            <a:off x="6296782" y="1186479"/>
            <a:ext cx="2169845" cy="648000"/>
          </a:xfrm>
          <a:prstGeom prst="roundRect">
            <a:avLst/>
          </a:prstGeom>
          <a:solidFill>
            <a:schemeClr val="bg1"/>
          </a:solidFill>
          <a:ln>
            <a:solidFill>
              <a:srgbClr val="8FB9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chemeClr val="tx1"/>
                </a:solidFill>
                <a:latin typeface="Nunito" pitchFamily="2" charset="0"/>
              </a:rPr>
              <a:t>Tier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0564EA-6DD1-E19E-55BF-5255649DC899}"/>
              </a:ext>
            </a:extLst>
          </p:cNvPr>
          <p:cNvSpPr txBox="1"/>
          <p:nvPr/>
        </p:nvSpPr>
        <p:spPr>
          <a:xfrm>
            <a:off x="431800" y="1970150"/>
            <a:ext cx="27990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Unlikely to be capable of  gainful employment before Normal Pension Age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paid with no reduction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enhanced – based on period to Normal Pension Age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C66037-A4C6-226C-D22E-D50021BAE562}"/>
              </a:ext>
            </a:extLst>
          </p:cNvPr>
          <p:cNvSpPr txBox="1"/>
          <p:nvPr/>
        </p:nvSpPr>
        <p:spPr>
          <a:xfrm>
            <a:off x="6071496" y="1970150"/>
            <a:ext cx="269307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Likely to be capable of gainful employment within three years of leaving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paid with no reduction, but not enhanced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Paid for a maximum of three years, employer review after 18 months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A70CD6-88D7-BD5C-B1D7-6F31C2D65D7B}"/>
              </a:ext>
            </a:extLst>
          </p:cNvPr>
          <p:cNvSpPr txBox="1"/>
          <p:nvPr/>
        </p:nvSpPr>
        <p:spPr>
          <a:xfrm>
            <a:off x="3266291" y="1970150"/>
            <a:ext cx="2693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Unlikely to be capable of gainful employment within three years of leaving, but likely to be able before Normal Pension Age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paid with no reduction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Nunito" pitchFamily="2" charset="0"/>
              </a:rPr>
              <a:t>Pension enhanced -  25% of tier 1 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0E07A-FE53-C943-E59E-4FB521106146}"/>
              </a:ext>
            </a:extLst>
          </p:cNvPr>
          <p:cNvSpPr txBox="1"/>
          <p:nvPr/>
        </p:nvSpPr>
        <p:spPr>
          <a:xfrm>
            <a:off x="431800" y="72278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b="1" dirty="0">
                <a:solidFill>
                  <a:schemeClr val="accent2"/>
                </a:solidFill>
                <a:latin typeface="Nunito" pitchFamily="2" charset="0"/>
              </a:rPr>
              <a:t>Ill health retirement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567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8D1D43E-2DD1-ABB9-89FC-0238F366A693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B41FE-FACE-1FB6-2850-3A9380AAB13A}"/>
              </a:ext>
            </a:extLst>
          </p:cNvPr>
          <p:cNvSpPr txBox="1"/>
          <p:nvPr/>
        </p:nvSpPr>
        <p:spPr>
          <a:xfrm>
            <a:off x="431800" y="69557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</a:rPr>
              <a:t>Thought about taking a lump sum?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E6F62D-998D-9A40-FA91-28A830FD9783}"/>
              </a:ext>
            </a:extLst>
          </p:cNvPr>
          <p:cNvSpPr txBox="1">
            <a:spLocks/>
          </p:cNvSpPr>
          <p:nvPr/>
        </p:nvSpPr>
        <p:spPr>
          <a:xfrm>
            <a:off x="564444" y="1575718"/>
            <a:ext cx="7966907" cy="2459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2400"/>
              </a:spcAft>
              <a:buNone/>
            </a:pPr>
            <a:r>
              <a:rPr lang="cy-GB" sz="8400" dirty="0">
                <a:latin typeface="Nunito" pitchFamily="2" charset="0"/>
              </a:rPr>
              <a:t>At retirement, you can turn some of your annual pension into lump sum:</a:t>
            </a:r>
          </a:p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-GB" sz="8400" dirty="0">
                <a:latin typeface="Nunito" pitchFamily="2" charset="0"/>
              </a:rPr>
              <a:t>£1 annual pension turns into	              £12 tax-free cash</a:t>
            </a:r>
          </a:p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8400" dirty="0">
                <a:latin typeface="Nunito" pitchFamily="2" charset="0"/>
              </a:rPr>
              <a:t>You cannot turn your whole pension into a tax-free lump sum</a:t>
            </a:r>
          </a:p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-GB" sz="8400" dirty="0">
                <a:latin typeface="Nunito" pitchFamily="2" charset="0"/>
              </a:rPr>
              <a:t>You can generally take up to 25% of the value of your pension as tax-free cash</a:t>
            </a:r>
          </a:p>
          <a:p>
            <a:pPr lvl="1">
              <a:buClr>
                <a:srgbClr val="CE141D"/>
              </a:buClr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5022E7F-C4C6-BF95-F6CC-564D39B72B95}"/>
              </a:ext>
            </a:extLst>
          </p:cNvPr>
          <p:cNvSpPr/>
          <p:nvPr/>
        </p:nvSpPr>
        <p:spPr>
          <a:xfrm>
            <a:off x="4571999" y="2252620"/>
            <a:ext cx="1340355" cy="342902"/>
          </a:xfrm>
          <a:prstGeom prst="righ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50CFF-DE41-6563-073B-CCBB35FC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75" y="4175001"/>
            <a:ext cx="2219324" cy="22145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03A22-32AD-E20B-55CD-4684A1F7DD30}"/>
              </a:ext>
            </a:extLst>
          </p:cNvPr>
          <p:cNvSpPr txBox="1">
            <a:spLocks/>
          </p:cNvSpPr>
          <p:nvPr/>
        </p:nvSpPr>
        <p:spPr>
          <a:xfrm>
            <a:off x="564445" y="4122396"/>
            <a:ext cx="3882782" cy="2131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y-GB" sz="2100" dirty="0">
                <a:latin typeface="Nunito" pitchFamily="2" charset="0"/>
              </a:rPr>
              <a:t>Lump sum calculator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cy-GB" sz="1800">
                <a:latin typeface="Nunito" pitchFamily="2" charset="0"/>
                <a:hlinkClick r:id="rId5"/>
              </a:rPr>
              <a:t>www.lgpsmember.org/help-and-support/tools-and-calculators/lump-sum-calculator/</a:t>
            </a:r>
            <a:r>
              <a:rPr lang="cy-GB" sz="1800">
                <a:latin typeface="Nunito" pitchFamily="2" charset="0"/>
              </a:rPr>
              <a:t> </a:t>
            </a:r>
            <a:endParaRPr lang="cy-GB" sz="1800" dirty="0">
              <a:latin typeface="Nunito" pitchFamily="2" charset="0"/>
            </a:endParaRPr>
          </a:p>
          <a:p>
            <a:pPr marL="0" indent="0" algn="l">
              <a:spcBef>
                <a:spcPts val="0"/>
              </a:spcBef>
              <a:spcAft>
                <a:spcPts val="2400"/>
              </a:spcAft>
              <a:buNone/>
            </a:pPr>
            <a:endParaRPr lang="cy-GB" sz="2000" dirty="0">
              <a:latin typeface="Nunito" pitchFamily="2" charset="0"/>
            </a:endParaRPr>
          </a:p>
          <a:p>
            <a:pPr lvl="1">
              <a:buClr>
                <a:srgbClr val="CE141D"/>
              </a:buClr>
            </a:pPr>
            <a:endParaRPr lang="en-GB" dirty="0"/>
          </a:p>
          <a:p>
            <a:pPr lvl="1">
              <a:buClr>
                <a:srgbClr val="CE141D"/>
              </a:buClr>
            </a:pPr>
            <a:endParaRPr lang="cy-GB" sz="2400" dirty="0"/>
          </a:p>
          <a:p>
            <a:pPr lvl="1">
              <a:buClr>
                <a:srgbClr val="CE141D"/>
              </a:buClr>
            </a:pPr>
            <a:endParaRPr lang="cy-GB" dirty="0"/>
          </a:p>
          <a:p>
            <a:pPr lvl="1">
              <a:buClr>
                <a:srgbClr val="CE141D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0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an Annual Benefit Statement (ABS) and what should I do with it?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0BE53-CF75-5132-1805-9657BE41825F}"/>
              </a:ext>
            </a:extLst>
          </p:cNvPr>
          <p:cNvSpPr txBox="1"/>
          <p:nvPr/>
        </p:nvSpPr>
        <p:spPr>
          <a:xfrm>
            <a:off x="431800" y="2263091"/>
            <a:ext cx="7790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F7040"/>
                </a:solidFill>
                <a:latin typeface="Nunito" pitchFamily="2" charset="0"/>
              </a:rPr>
              <a:t>A yearly statement that shows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5B31470B-B98A-921A-307C-5286045E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03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58829254-D477-F7A3-F626-6B85CBDAA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103" y="422439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D8A198-8FA1-3E79-BC2D-DEB439AB27A3}"/>
              </a:ext>
            </a:extLst>
          </p:cNvPr>
          <p:cNvSpPr txBox="1"/>
          <p:nvPr/>
        </p:nvSpPr>
        <p:spPr>
          <a:xfrm>
            <a:off x="1370669" y="3131495"/>
            <a:ext cx="653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" pitchFamily="2" charset="0"/>
              </a:rPr>
              <a:t>The LGPS pension benefits that you have built up at </a:t>
            </a:r>
            <a:br>
              <a:rPr lang="en-GB" sz="2000" dirty="0">
                <a:latin typeface="Nunito" pitchFamily="2" charset="0"/>
              </a:rPr>
            </a:br>
            <a:r>
              <a:rPr lang="en-GB" sz="2000" dirty="0">
                <a:latin typeface="Nunito" pitchFamily="2" charset="0"/>
              </a:rPr>
              <a:t>31 March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7E1B8-D101-6871-CCDD-F05B1D0A0217}"/>
              </a:ext>
            </a:extLst>
          </p:cNvPr>
          <p:cNvSpPr txBox="1"/>
          <p:nvPr/>
        </p:nvSpPr>
        <p:spPr>
          <a:xfrm>
            <a:off x="1370668" y="4327647"/>
            <a:ext cx="690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" pitchFamily="2" charset="0"/>
              </a:rPr>
              <a:t>An estimate of the pension benefits you might receive if you retire at your Normal Pension Age </a:t>
            </a:r>
          </a:p>
        </p:txBody>
      </p:sp>
    </p:spTree>
    <p:extLst>
      <p:ext uri="{BB962C8B-B14F-4D97-AF65-F5344CB8AC3E}">
        <p14:creationId xmlns:p14="http://schemas.microsoft.com/office/powerpoint/2010/main" val="381369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4D9AAC-C20B-5992-C819-DFB0E72BF52B}"/>
              </a:ext>
            </a:extLst>
          </p:cNvPr>
          <p:cNvSpPr/>
          <p:nvPr/>
        </p:nvSpPr>
        <p:spPr>
          <a:xfrm>
            <a:off x="548641" y="1856232"/>
            <a:ext cx="2440622" cy="2512173"/>
          </a:xfrm>
          <a:custGeom>
            <a:avLst/>
            <a:gdLst>
              <a:gd name="connsiteX0" fmla="*/ 0 w 2213811"/>
              <a:gd name="connsiteY0" fmla="*/ 1106961 h 2213921"/>
              <a:gd name="connsiteX1" fmla="*/ 1106906 w 2213811"/>
              <a:gd name="connsiteY1" fmla="*/ 0 h 2213921"/>
              <a:gd name="connsiteX2" fmla="*/ 2213812 w 2213811"/>
              <a:gd name="connsiteY2" fmla="*/ 1106961 h 2213921"/>
              <a:gd name="connsiteX3" fmla="*/ 1106906 w 2213811"/>
              <a:gd name="connsiteY3" fmla="*/ 2213922 h 2213921"/>
              <a:gd name="connsiteX4" fmla="*/ 0 w 2213811"/>
              <a:gd name="connsiteY4" fmla="*/ 1106961 h 221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811" h="2213921">
                <a:moveTo>
                  <a:pt x="0" y="1106961"/>
                </a:moveTo>
                <a:cubicBezTo>
                  <a:pt x="0" y="495603"/>
                  <a:pt x="495579" y="0"/>
                  <a:pt x="1106906" y="0"/>
                </a:cubicBezTo>
                <a:cubicBezTo>
                  <a:pt x="1718233" y="0"/>
                  <a:pt x="2213812" y="495603"/>
                  <a:pt x="2213812" y="1106961"/>
                </a:cubicBezTo>
                <a:cubicBezTo>
                  <a:pt x="2213812" y="1718319"/>
                  <a:pt x="1718233" y="2213922"/>
                  <a:pt x="1106906" y="2213922"/>
                </a:cubicBezTo>
                <a:cubicBezTo>
                  <a:pt x="495579" y="2213922"/>
                  <a:pt x="0" y="1718319"/>
                  <a:pt x="0" y="1106961"/>
                </a:cubicBez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495" tIns="358511" rIns="358495" bIns="358511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kern="1200" dirty="0"/>
              <a:t>What should I do with my statement?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8BA3FED7-5A5B-3787-2608-31E0E2405840}"/>
              </a:ext>
            </a:extLst>
          </p:cNvPr>
          <p:cNvSpPr/>
          <p:nvPr/>
        </p:nvSpPr>
        <p:spPr>
          <a:xfrm>
            <a:off x="-366250" y="777242"/>
            <a:ext cx="4462678" cy="4652071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4F704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8FD347-4DC4-4A44-8523-7566FF4BDABF}"/>
              </a:ext>
            </a:extLst>
          </p:cNvPr>
          <p:cNvSpPr/>
          <p:nvPr/>
        </p:nvSpPr>
        <p:spPr>
          <a:xfrm>
            <a:off x="5414343" y="954916"/>
            <a:ext cx="2615237" cy="1148131"/>
          </a:xfrm>
          <a:custGeom>
            <a:avLst/>
            <a:gdLst>
              <a:gd name="connsiteX0" fmla="*/ 0 w 2615237"/>
              <a:gd name="connsiteY0" fmla="*/ 0 h 1148131"/>
              <a:gd name="connsiteX1" fmla="*/ 2615237 w 2615237"/>
              <a:gd name="connsiteY1" fmla="*/ 0 h 1148131"/>
              <a:gd name="connsiteX2" fmla="*/ 2615237 w 2615237"/>
              <a:gd name="connsiteY2" fmla="*/ 1148131 h 1148131"/>
              <a:gd name="connsiteX3" fmla="*/ 0 w 2615237"/>
              <a:gd name="connsiteY3" fmla="*/ 1148131 h 1148131"/>
              <a:gd name="connsiteX4" fmla="*/ 0 w 2615237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5237" h="1148131">
                <a:moveTo>
                  <a:pt x="0" y="0"/>
                </a:moveTo>
                <a:lnTo>
                  <a:pt x="2615237" y="0"/>
                </a:lnTo>
                <a:lnTo>
                  <a:pt x="2615237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kern="1200" dirty="0">
                <a:latin typeface="Nunito" pitchFamily="2" charset="0"/>
              </a:rPr>
              <a:t>Check that your pay, employment and personal details are correct</a:t>
            </a:r>
          </a:p>
        </p:txBody>
      </p:sp>
      <p:sp>
        <p:nvSpPr>
          <p:cNvPr id="11" name="Oval 10" descr="Piggy Bank with solid fill">
            <a:extLst>
              <a:ext uri="{FF2B5EF4-FFF2-40B4-BE49-F238E27FC236}">
                <a16:creationId xmlns:a16="http://schemas.microsoft.com/office/drawing/2014/main" id="{1A2F9F54-C308-2830-784D-AB078A82534F}"/>
              </a:ext>
            </a:extLst>
          </p:cNvPr>
          <p:cNvSpPr/>
          <p:nvPr/>
        </p:nvSpPr>
        <p:spPr>
          <a:xfrm>
            <a:off x="4621212" y="2561349"/>
            <a:ext cx="1185946" cy="118627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CA2337-D23A-3A06-9163-540F43291213}"/>
              </a:ext>
            </a:extLst>
          </p:cNvPr>
          <p:cNvSpPr/>
          <p:nvPr/>
        </p:nvSpPr>
        <p:spPr>
          <a:xfrm>
            <a:off x="6095886" y="2301412"/>
            <a:ext cx="2714739" cy="1702389"/>
          </a:xfrm>
          <a:custGeom>
            <a:avLst/>
            <a:gdLst>
              <a:gd name="connsiteX0" fmla="*/ 0 w 2524546"/>
              <a:gd name="connsiteY0" fmla="*/ 0 h 1148131"/>
              <a:gd name="connsiteX1" fmla="*/ 2524546 w 2524546"/>
              <a:gd name="connsiteY1" fmla="*/ 0 h 1148131"/>
              <a:gd name="connsiteX2" fmla="*/ 2524546 w 2524546"/>
              <a:gd name="connsiteY2" fmla="*/ 1148131 h 1148131"/>
              <a:gd name="connsiteX3" fmla="*/ 0 w 2524546"/>
              <a:gd name="connsiteY3" fmla="*/ 1148131 h 1148131"/>
              <a:gd name="connsiteX4" fmla="*/ 0 w 2524546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546" h="1148131">
                <a:moveTo>
                  <a:pt x="0" y="0"/>
                </a:moveTo>
                <a:lnTo>
                  <a:pt x="2524546" y="0"/>
                </a:lnTo>
                <a:lnTo>
                  <a:pt x="2524546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kern="1200" dirty="0">
                <a:latin typeface="Nunito" pitchFamily="2" charset="0"/>
              </a:rPr>
              <a:t>Review your forecast of where you are likely to be at your Normal Penson Age. Remember, this does not include any other pension benefits you may be entitled to.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4A2F0-517F-AADE-0FC7-AFBA555EDB0D}"/>
              </a:ext>
            </a:extLst>
          </p:cNvPr>
          <p:cNvSpPr/>
          <p:nvPr/>
        </p:nvSpPr>
        <p:spPr>
          <a:xfrm>
            <a:off x="5514987" y="4285407"/>
            <a:ext cx="2514593" cy="985326"/>
          </a:xfrm>
          <a:custGeom>
            <a:avLst/>
            <a:gdLst>
              <a:gd name="connsiteX0" fmla="*/ 0 w 2514593"/>
              <a:gd name="connsiteY0" fmla="*/ 0 h 1148131"/>
              <a:gd name="connsiteX1" fmla="*/ 2514593 w 2514593"/>
              <a:gd name="connsiteY1" fmla="*/ 0 h 1148131"/>
              <a:gd name="connsiteX2" fmla="*/ 2514593 w 2514593"/>
              <a:gd name="connsiteY2" fmla="*/ 1148131 h 1148131"/>
              <a:gd name="connsiteX3" fmla="*/ 0 w 2514593"/>
              <a:gd name="connsiteY3" fmla="*/ 1148131 h 1148131"/>
              <a:gd name="connsiteX4" fmla="*/ 0 w 2514593"/>
              <a:gd name="connsiteY4" fmla="*/ 0 h 114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93" h="1148131">
                <a:moveTo>
                  <a:pt x="0" y="0"/>
                </a:moveTo>
                <a:lnTo>
                  <a:pt x="2514593" y="0"/>
                </a:lnTo>
                <a:lnTo>
                  <a:pt x="2514593" y="1148131"/>
                </a:lnTo>
                <a:lnTo>
                  <a:pt x="0" y="11481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kern="1200" dirty="0">
                <a:latin typeface="Nunito" pitchFamily="2" charset="0"/>
              </a:rPr>
              <a:t>Use your ABS as a springboard for future retirement planning</a:t>
            </a:r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738C3F7E-3A10-504D-48B2-E9D17FE6D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197" y="1023414"/>
            <a:ext cx="1026274" cy="1026274"/>
          </a:xfrm>
          <a:prstGeom prst="rect">
            <a:avLst/>
          </a:prstGeom>
        </p:spPr>
      </p:pic>
      <p:pic>
        <p:nvPicPr>
          <p:cNvPr id="15" name="Graphic 14" descr="Abacus with solid fill">
            <a:extLst>
              <a:ext uri="{FF2B5EF4-FFF2-40B4-BE49-F238E27FC236}">
                <a16:creationId xmlns:a16="http://schemas.microsoft.com/office/drawing/2014/main" id="{C113D1C9-438B-8B07-77B9-0C9C010F0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7994" y="4259288"/>
            <a:ext cx="1037564" cy="10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8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784688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Questions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B2554-786D-9CFE-A7EE-A81FFD8F5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452562"/>
            <a:ext cx="70675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56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DBB97BE-CA79-E1EB-ECBF-63B30A8F8B79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E583C-454B-C7D6-B910-311FC7F4E0CF}"/>
              </a:ext>
            </a:extLst>
          </p:cNvPr>
          <p:cNvSpPr txBox="1"/>
          <p:nvPr/>
        </p:nvSpPr>
        <p:spPr>
          <a:xfrm>
            <a:off x="431800" y="696625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Useful links  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D99F9E-EF33-7315-1BC1-9BD11ECFD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86449"/>
              </p:ext>
            </p:extLst>
          </p:nvPr>
        </p:nvGraphicFramePr>
        <p:xfrm>
          <a:off x="431800" y="1280585"/>
          <a:ext cx="8147756" cy="44238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24380">
                  <a:extLst>
                    <a:ext uri="{9D8B030D-6E8A-4147-A177-3AD203B41FA5}">
                      <a16:colId xmlns:a16="http://schemas.microsoft.com/office/drawing/2014/main" val="1671736397"/>
                    </a:ext>
                  </a:extLst>
                </a:gridCol>
                <a:gridCol w="5323376">
                  <a:extLst>
                    <a:ext uri="{9D8B030D-6E8A-4147-A177-3AD203B41FA5}">
                      <a16:colId xmlns:a16="http://schemas.microsoft.com/office/drawing/2014/main" val="2276547380"/>
                    </a:ext>
                  </a:extLst>
                </a:gridCol>
              </a:tblGrid>
              <a:tr h="1000561"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</a:rPr>
                        <a:t>National LGPS member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Nunito" pitchFamily="2" charset="0"/>
                          <a:hlinkClick r:id="rId4"/>
                        </a:rPr>
                        <a:t>www.lgpsmember.org</a:t>
                      </a:r>
                      <a:endParaRPr lang="en-GB" b="0" dirty="0">
                        <a:latin typeface="Nunito" pitchFamily="2" charset="0"/>
                      </a:endParaRPr>
                    </a:p>
                    <a:p>
                      <a:r>
                        <a:rPr lang="en-GB" b="0" dirty="0">
                          <a:latin typeface="Nunito" pitchFamily="2" charset="0"/>
                        </a:rPr>
                        <a:t>Calculators, videos, FAQs, general information about the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0382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Nunito" pitchFamily="2" charset="0"/>
                        </a:rPr>
                        <a:t>Pension fund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  <a:hlinkClick r:id="rId5"/>
                        </a:rPr>
                        <a:t>www.gwentpensionfund.co.uk/</a:t>
                      </a:r>
                      <a:endParaRPr lang="en-GB" dirty="0">
                        <a:latin typeface="Nunito" pitchFamily="2" charset="0"/>
                      </a:endParaRP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Pension forms: 50/50 option form, expression of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98998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Nunito" pitchFamily="2" charset="0"/>
                        </a:rPr>
                        <a:t>Member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  <a:hlinkClick r:id="rId6"/>
                        </a:rPr>
                        <a:t>https://gwentpensionfund.pensiondetails.co.uk/</a:t>
                      </a:r>
                      <a:endParaRPr lang="en-GB" dirty="0">
                        <a:latin typeface="Nunito" pitchFamily="2" charset="0"/>
                      </a:endParaRP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View your benefit statement, use the benefit projector, update expression of wish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933688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Nunito" pitchFamily="2" charset="0"/>
                        </a:rPr>
                        <a:t>Contact the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unito" pitchFamily="2" charset="0"/>
                        </a:rPr>
                        <a:t>Email: </a:t>
                      </a:r>
                      <a:r>
                        <a:rPr lang="en-GB" dirty="0">
                          <a:latin typeface="Nunito" pitchFamily="2" charset="0"/>
                          <a:hlinkClick r:id="rId7"/>
                        </a:rPr>
                        <a:t>pensions@torfaen.gov.uk</a:t>
                      </a:r>
                      <a:r>
                        <a:rPr lang="en-GB" dirty="0">
                          <a:latin typeface="Nunito" pitchFamily="2" charset="0"/>
                        </a:rPr>
                        <a:t> </a:t>
                      </a: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Phone: 01495 766266</a:t>
                      </a:r>
                    </a:p>
                    <a:p>
                      <a:r>
                        <a:rPr lang="en-GB" dirty="0">
                          <a:latin typeface="Nunito" pitchFamily="2" charset="0"/>
                        </a:rPr>
                        <a:t>Write to: Greater Gwent (Torfaen) Pension Fund, Civic Centre, Pontypool, Torfaen NP4 6YB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62930"/>
                  </a:ext>
                </a:extLst>
              </a:tr>
              <a:tr h="405783">
                <a:tc>
                  <a:txBody>
                    <a:bodyPr/>
                    <a:lstStyle/>
                    <a:p>
                      <a:endParaRPr lang="en-GB" dirty="0">
                        <a:latin typeface="Nuni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uni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9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6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2166954" y="1262509"/>
            <a:ext cx="4565732" cy="4368800"/>
            <a:chOff x="3813135" y="1244601"/>
            <a:chExt cx="4565732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92CFBB-4B2A-9FF2-710C-C2010260A573}"/>
                </a:ext>
              </a:extLst>
            </p:cNvPr>
            <p:cNvSpPr/>
            <p:nvPr/>
          </p:nvSpPr>
          <p:spPr>
            <a:xfrm>
              <a:off x="6449702" y="2460299"/>
              <a:ext cx="1929165" cy="2952281"/>
            </a:xfrm>
            <a:custGeom>
              <a:avLst/>
              <a:gdLst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09791 w 1181894"/>
                <a:gd name="connsiteY18" fmla="*/ 1538462 h 1808701"/>
                <a:gd name="connsiteX19" fmla="*/ 344624 w 1181894"/>
                <a:gd name="connsiteY19" fmla="*/ 1545494 h 1808701"/>
                <a:gd name="connsiteX20" fmla="*/ 514010 w 1181894"/>
                <a:gd name="connsiteY20" fmla="*/ 1376108 h 1808701"/>
                <a:gd name="connsiteX21" fmla="*/ 344624 w 1181894"/>
                <a:gd name="connsiteY21" fmla="*/ 1206722 h 1808701"/>
                <a:gd name="connsiteX22" fmla="*/ 188549 w 1181894"/>
                <a:gd name="connsiteY22" fmla="*/ 1310175 h 1808701"/>
                <a:gd name="connsiteX23" fmla="*/ 187136 w 1181894"/>
                <a:gd name="connsiteY23" fmla="*/ 1317175 h 1808701"/>
                <a:gd name="connsiteX24" fmla="*/ 184132 w 1181894"/>
                <a:gd name="connsiteY24" fmla="*/ 1318661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56369 w 1181894"/>
                <a:gd name="connsiteY24" fmla="*/ 1312608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56369 w 1181894"/>
                <a:gd name="connsiteY23" fmla="*/ 1312608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56369 w 1181894"/>
                <a:gd name="connsiteY22" fmla="*/ 1312608 h 1808701"/>
                <a:gd name="connsiteX23" fmla="*/ 129382 w 1181894"/>
                <a:gd name="connsiteY23" fmla="*/ 1252283 h 1808701"/>
                <a:gd name="connsiteX24" fmla="*/ 0 w 1181894"/>
                <a:gd name="connsiteY24" fmla="*/ 943514 h 1808701"/>
                <a:gd name="connsiteX25" fmla="*/ 170657 w 1181894"/>
                <a:gd name="connsiteY25" fmla="*/ 435514 h 1808701"/>
                <a:gd name="connsiteX26" fmla="*/ 331788 w 1181894"/>
                <a:gd name="connsiteY26" fmla="*/ 366458 h 1808701"/>
                <a:gd name="connsiteX27" fmla="*/ 345001 w 1181894"/>
                <a:gd name="connsiteY27" fmla="*/ 360296 h 1808701"/>
                <a:gd name="connsiteX28" fmla="*/ 346107 w 1181894"/>
                <a:gd name="connsiteY28" fmla="*/ 352465 h 1808701"/>
                <a:gd name="connsiteX29" fmla="*/ 350986 w 1181894"/>
                <a:gd name="connsiteY29" fmla="*/ 285086 h 1808701"/>
                <a:gd name="connsiteX30" fmla="*/ 345300 w 1181894"/>
                <a:gd name="connsiteY30" fmla="*/ 279286 h 1808701"/>
                <a:gd name="connsiteX31" fmla="*/ 332410 w 1181894"/>
                <a:gd name="connsiteY31" fmla="*/ 276684 h 1808701"/>
                <a:gd name="connsiteX32" fmla="*/ 244461 w 1181894"/>
                <a:gd name="connsiteY32" fmla="*/ 144000 h 1808701"/>
                <a:gd name="connsiteX33" fmla="*/ 388461 w 1181894"/>
                <a:gd name="connsiteY33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70566 w 1181894"/>
                <a:gd name="connsiteY5" fmla="*/ 248589 h 1808701"/>
                <a:gd name="connsiteX6" fmla="*/ 597694 w 1181894"/>
                <a:gd name="connsiteY6" fmla="*/ 233108 h 1808701"/>
                <a:gd name="connsiteX7" fmla="*/ 762794 w 1181894"/>
                <a:gd name="connsiteY7" fmla="*/ 93408 h 1808701"/>
                <a:gd name="connsiteX8" fmla="*/ 816769 w 1181894"/>
                <a:gd name="connsiteY8" fmla="*/ 182308 h 1808701"/>
                <a:gd name="connsiteX9" fmla="*/ 1181894 w 1181894"/>
                <a:gd name="connsiteY9" fmla="*/ 347408 h 1808701"/>
                <a:gd name="connsiteX10" fmla="*/ 1181894 w 1181894"/>
                <a:gd name="connsiteY10" fmla="*/ 845883 h 1808701"/>
                <a:gd name="connsiteX11" fmla="*/ 832644 w 1181894"/>
                <a:gd name="connsiteY11" fmla="*/ 988758 h 1808701"/>
                <a:gd name="connsiteX12" fmla="*/ 650081 w 1181894"/>
                <a:gd name="connsiteY12" fmla="*/ 1295939 h 1808701"/>
                <a:gd name="connsiteX13" fmla="*/ 700882 w 1181894"/>
                <a:gd name="connsiteY13" fmla="*/ 1678527 h 1808701"/>
                <a:gd name="connsiteX14" fmla="*/ 485776 w 1181894"/>
                <a:gd name="connsiteY14" fmla="*/ 1808701 h 1808701"/>
                <a:gd name="connsiteX15" fmla="*/ 312738 w 1181894"/>
                <a:gd name="connsiteY15" fmla="*/ 1599945 h 1808701"/>
                <a:gd name="connsiteX16" fmla="*/ 296069 w 1181894"/>
                <a:gd name="connsiteY16" fmla="*/ 1554317 h 1808701"/>
                <a:gd name="connsiteX17" fmla="*/ 344624 w 1181894"/>
                <a:gd name="connsiteY17" fmla="*/ 1545494 h 1808701"/>
                <a:gd name="connsiteX18" fmla="*/ 514010 w 1181894"/>
                <a:gd name="connsiteY18" fmla="*/ 1376108 h 1808701"/>
                <a:gd name="connsiteX19" fmla="*/ 344624 w 1181894"/>
                <a:gd name="connsiteY19" fmla="*/ 1206722 h 1808701"/>
                <a:gd name="connsiteX20" fmla="*/ 188549 w 1181894"/>
                <a:gd name="connsiteY20" fmla="*/ 1310175 h 1808701"/>
                <a:gd name="connsiteX21" fmla="*/ 156369 w 1181894"/>
                <a:gd name="connsiteY21" fmla="*/ 1312608 h 1808701"/>
                <a:gd name="connsiteX22" fmla="*/ 129382 w 1181894"/>
                <a:gd name="connsiteY22" fmla="*/ 1252283 h 1808701"/>
                <a:gd name="connsiteX23" fmla="*/ 0 w 1181894"/>
                <a:gd name="connsiteY23" fmla="*/ 943514 h 1808701"/>
                <a:gd name="connsiteX24" fmla="*/ 170657 w 1181894"/>
                <a:gd name="connsiteY24" fmla="*/ 435514 h 1808701"/>
                <a:gd name="connsiteX25" fmla="*/ 331788 w 1181894"/>
                <a:gd name="connsiteY25" fmla="*/ 366458 h 1808701"/>
                <a:gd name="connsiteX26" fmla="*/ 345001 w 1181894"/>
                <a:gd name="connsiteY26" fmla="*/ 360296 h 1808701"/>
                <a:gd name="connsiteX27" fmla="*/ 346107 w 1181894"/>
                <a:gd name="connsiteY27" fmla="*/ 352465 h 1808701"/>
                <a:gd name="connsiteX28" fmla="*/ 350986 w 1181894"/>
                <a:gd name="connsiteY28" fmla="*/ 285086 h 1808701"/>
                <a:gd name="connsiteX29" fmla="*/ 345300 w 1181894"/>
                <a:gd name="connsiteY29" fmla="*/ 279286 h 1808701"/>
                <a:gd name="connsiteX30" fmla="*/ 332410 w 1181894"/>
                <a:gd name="connsiteY30" fmla="*/ 276684 h 1808701"/>
                <a:gd name="connsiteX31" fmla="*/ 244461 w 1181894"/>
                <a:gd name="connsiteY31" fmla="*/ 144000 h 1808701"/>
                <a:gd name="connsiteX32" fmla="*/ 388461 w 1181894"/>
                <a:gd name="connsiteY32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45300 w 1181894"/>
                <a:gd name="connsiteY28" fmla="*/ 279286 h 1808701"/>
                <a:gd name="connsiteX29" fmla="*/ 332410 w 1181894"/>
                <a:gd name="connsiteY29" fmla="*/ 276684 h 1808701"/>
                <a:gd name="connsiteX30" fmla="*/ 244461 w 1181894"/>
                <a:gd name="connsiteY30" fmla="*/ 144000 h 1808701"/>
                <a:gd name="connsiteX31" fmla="*/ 388461 w 1181894"/>
                <a:gd name="connsiteY31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32410 w 1181894"/>
                <a:gd name="connsiteY28" fmla="*/ 276684 h 1808701"/>
                <a:gd name="connsiteX29" fmla="*/ 244461 w 1181894"/>
                <a:gd name="connsiteY29" fmla="*/ 144000 h 1808701"/>
                <a:gd name="connsiteX30" fmla="*/ 388461 w 1181894"/>
                <a:gd name="connsiteY30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32410 w 1181894"/>
                <a:gd name="connsiteY27" fmla="*/ 276684 h 1808701"/>
                <a:gd name="connsiteX28" fmla="*/ 244461 w 1181894"/>
                <a:gd name="connsiteY28" fmla="*/ 144000 h 1808701"/>
                <a:gd name="connsiteX29" fmla="*/ 388461 w 1181894"/>
                <a:gd name="connsiteY29" fmla="*/ 0 h 18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894" h="1808701">
                  <a:moveTo>
                    <a:pt x="388461" y="0"/>
                  </a:moveTo>
                  <a:cubicBezTo>
                    <a:pt x="467990" y="0"/>
                    <a:pt x="532461" y="64471"/>
                    <a:pt x="532461" y="144000"/>
                  </a:cubicBezTo>
                  <a:cubicBezTo>
                    <a:pt x="532461" y="163882"/>
                    <a:pt x="528432" y="182824"/>
                    <a:pt x="521145" y="200051"/>
                  </a:cubicBezTo>
                  <a:lnTo>
                    <a:pt x="519833" y="201998"/>
                  </a:lnTo>
                  <a:lnTo>
                    <a:pt x="570566" y="248589"/>
                  </a:lnTo>
                  <a:lnTo>
                    <a:pt x="597694" y="233108"/>
                  </a:lnTo>
                  <a:lnTo>
                    <a:pt x="762794" y="93408"/>
                  </a:lnTo>
                  <a:lnTo>
                    <a:pt x="816769" y="182308"/>
                  </a:lnTo>
                  <a:lnTo>
                    <a:pt x="1181894" y="347408"/>
                  </a:lnTo>
                  <a:lnTo>
                    <a:pt x="1181894" y="845883"/>
                  </a:lnTo>
                  <a:lnTo>
                    <a:pt x="832644" y="988758"/>
                  </a:lnTo>
                  <a:lnTo>
                    <a:pt x="650081" y="1295939"/>
                  </a:lnTo>
                  <a:lnTo>
                    <a:pt x="700882" y="1678527"/>
                  </a:lnTo>
                  <a:lnTo>
                    <a:pt x="485776" y="1808701"/>
                  </a:lnTo>
                  <a:lnTo>
                    <a:pt x="312738" y="1599945"/>
                  </a:lnTo>
                  <a:cubicBezTo>
                    <a:pt x="294680" y="1580829"/>
                    <a:pt x="290910" y="1566178"/>
                    <a:pt x="296069" y="1554317"/>
                  </a:cubicBezTo>
                  <a:lnTo>
                    <a:pt x="344624" y="1545494"/>
                  </a:lnTo>
                  <a:cubicBezTo>
                    <a:pt x="438173" y="1545494"/>
                    <a:pt x="514010" y="1469657"/>
                    <a:pt x="514010" y="1376108"/>
                  </a:cubicBezTo>
                  <a:cubicBezTo>
                    <a:pt x="514010" y="1282559"/>
                    <a:pt x="438173" y="1206722"/>
                    <a:pt x="344624" y="1206722"/>
                  </a:cubicBezTo>
                  <a:cubicBezTo>
                    <a:pt x="274462" y="1206722"/>
                    <a:pt x="214264" y="1249381"/>
                    <a:pt x="188549" y="1310175"/>
                  </a:cubicBezTo>
                  <a:lnTo>
                    <a:pt x="156369" y="1312608"/>
                  </a:lnTo>
                  <a:cubicBezTo>
                    <a:pt x="147244" y="1301545"/>
                    <a:pt x="155443" y="1313799"/>
                    <a:pt x="129382" y="1252283"/>
                  </a:cubicBezTo>
                  <a:cubicBezTo>
                    <a:pt x="74349" y="1149360"/>
                    <a:pt x="43127" y="1046437"/>
                    <a:pt x="0" y="943514"/>
                  </a:cubicBezTo>
                  <a:lnTo>
                    <a:pt x="170657" y="435514"/>
                  </a:lnTo>
                  <a:lnTo>
                    <a:pt x="331788" y="366458"/>
                  </a:lnTo>
                  <a:lnTo>
                    <a:pt x="345001" y="360296"/>
                  </a:lnTo>
                  <a:lnTo>
                    <a:pt x="346107" y="352465"/>
                  </a:lnTo>
                  <a:cubicBezTo>
                    <a:pt x="344009" y="338530"/>
                    <a:pt x="349351" y="311428"/>
                    <a:pt x="332410" y="276684"/>
                  </a:cubicBezTo>
                  <a:cubicBezTo>
                    <a:pt x="280726" y="254824"/>
                    <a:pt x="244461" y="203647"/>
                    <a:pt x="244461" y="144000"/>
                  </a:cubicBezTo>
                  <a:cubicBezTo>
                    <a:pt x="244461" y="64471"/>
                    <a:pt x="308932" y="0"/>
                    <a:pt x="38846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239047 w 1651795"/>
                <a:gd name="connsiteY11" fmla="*/ 1064320 h 1168400"/>
                <a:gd name="connsiteX12" fmla="*/ 1054894 w 1651795"/>
                <a:gd name="connsiteY12" fmla="*/ 1168400 h 1168400"/>
                <a:gd name="connsiteX13" fmla="*/ 496094 w 1651795"/>
                <a:gd name="connsiteY13" fmla="*/ 996950 h 1168400"/>
                <a:gd name="connsiteX14" fmla="*/ 378619 w 1651795"/>
                <a:gd name="connsiteY14" fmla="*/ 722313 h 1168400"/>
                <a:gd name="connsiteX15" fmla="*/ 360860 w 1651795"/>
                <a:gd name="connsiteY15" fmla="*/ 684669 h 1168400"/>
                <a:gd name="connsiteX16" fmla="*/ 352298 w 1651795"/>
                <a:gd name="connsiteY16" fmla="*/ 684178 h 1168400"/>
                <a:gd name="connsiteX17" fmla="*/ 294255 w 1651795"/>
                <a:gd name="connsiteY17" fmla="*/ 670326 h 1168400"/>
                <a:gd name="connsiteX18" fmla="*/ 288409 w 1651795"/>
                <a:gd name="connsiteY18" fmla="*/ 673086 h 1168400"/>
                <a:gd name="connsiteX19" fmla="*/ 281264 w 1651795"/>
                <a:gd name="connsiteY19" fmla="*/ 708475 h 1168400"/>
                <a:gd name="connsiteX20" fmla="*/ 148580 w 1651795"/>
                <a:gd name="connsiteY20" fmla="*/ 796424 h 1168400"/>
                <a:gd name="connsiteX21" fmla="*/ 4580 w 1651795"/>
                <a:gd name="connsiteY21" fmla="*/ 652424 h 1168400"/>
                <a:gd name="connsiteX22" fmla="*/ 148580 w 1651795"/>
                <a:gd name="connsiteY22" fmla="*/ 508424 h 1168400"/>
                <a:gd name="connsiteX23" fmla="*/ 184224 w 1651795"/>
                <a:gd name="connsiteY23" fmla="*/ 515620 h 1168400"/>
                <a:gd name="connsiteX24" fmla="*/ 182566 w 1651795"/>
                <a:gd name="connsiteY24" fmla="*/ 511967 h 1168400"/>
                <a:gd name="connsiteX25" fmla="*/ 235605 w 1651795"/>
                <a:gd name="connsiteY25" fmla="*/ 476751 h 1168400"/>
                <a:gd name="connsiteX26" fmla="*/ 243770 w 1651795"/>
                <a:gd name="connsiteY26" fmla="*/ 455621 h 1168400"/>
                <a:gd name="connsiteX27" fmla="*/ 221456 w 1651795"/>
                <a:gd name="connsiteY27" fmla="*/ 415132 h 1168400"/>
                <a:gd name="connsiteX28" fmla="*/ 0 w 1651795"/>
                <a:gd name="connsiteY28" fmla="*/ 127794 h 1168400"/>
                <a:gd name="connsiteX29" fmla="*/ 197644 w 1651795"/>
                <a:gd name="connsiteY29" fmla="*/ 6350 h 1168400"/>
                <a:gd name="connsiteX30" fmla="*/ 510381 w 1651795"/>
                <a:gd name="connsiteY30" fmla="*/ 241300 h 1168400"/>
                <a:gd name="connsiteX31" fmla="*/ 856457 w 1651795"/>
                <a:gd name="connsiteY31" fmla="*/ 23495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83128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1264 w 1651795"/>
                <a:gd name="connsiteY17" fmla="*/ 708475 h 1168400"/>
                <a:gd name="connsiteX18" fmla="*/ 148580 w 1651795"/>
                <a:gd name="connsiteY18" fmla="*/ 796424 h 1168400"/>
                <a:gd name="connsiteX19" fmla="*/ 4580 w 1651795"/>
                <a:gd name="connsiteY19" fmla="*/ 652424 h 1168400"/>
                <a:gd name="connsiteX20" fmla="*/ 148580 w 1651795"/>
                <a:gd name="connsiteY20" fmla="*/ 508424 h 1168400"/>
                <a:gd name="connsiteX21" fmla="*/ 184224 w 1651795"/>
                <a:gd name="connsiteY21" fmla="*/ 515620 h 1168400"/>
                <a:gd name="connsiteX22" fmla="*/ 182566 w 1651795"/>
                <a:gd name="connsiteY22" fmla="*/ 511967 h 1168400"/>
                <a:gd name="connsiteX23" fmla="*/ 235605 w 1651795"/>
                <a:gd name="connsiteY23" fmla="*/ 476751 h 1168400"/>
                <a:gd name="connsiteX24" fmla="*/ 243770 w 1651795"/>
                <a:gd name="connsiteY24" fmla="*/ 455621 h 1168400"/>
                <a:gd name="connsiteX25" fmla="*/ 221456 w 1651795"/>
                <a:gd name="connsiteY25" fmla="*/ 415132 h 1168400"/>
                <a:gd name="connsiteX26" fmla="*/ 0 w 1651795"/>
                <a:gd name="connsiteY26" fmla="*/ 127794 h 1168400"/>
                <a:gd name="connsiteX27" fmla="*/ 197644 w 1651795"/>
                <a:gd name="connsiteY27" fmla="*/ 6350 h 1168400"/>
                <a:gd name="connsiteX28" fmla="*/ 510381 w 1651795"/>
                <a:gd name="connsiteY28" fmla="*/ 241300 h 1168400"/>
                <a:gd name="connsiteX29" fmla="*/ 856457 w 1651795"/>
                <a:gd name="connsiteY29" fmla="*/ 234950 h 1168400"/>
                <a:gd name="connsiteX30" fmla="*/ 1170782 w 1651795"/>
                <a:gd name="connsiteY30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182566 w 1651795"/>
                <a:gd name="connsiteY21" fmla="*/ 511967 h 1168400"/>
                <a:gd name="connsiteX22" fmla="*/ 235605 w 1651795"/>
                <a:gd name="connsiteY22" fmla="*/ 476751 h 1168400"/>
                <a:gd name="connsiteX23" fmla="*/ 243770 w 1651795"/>
                <a:gd name="connsiteY23" fmla="*/ 455621 h 1168400"/>
                <a:gd name="connsiteX24" fmla="*/ 221456 w 1651795"/>
                <a:gd name="connsiteY24" fmla="*/ 415132 h 1168400"/>
                <a:gd name="connsiteX25" fmla="*/ 0 w 1651795"/>
                <a:gd name="connsiteY25" fmla="*/ 127794 h 1168400"/>
                <a:gd name="connsiteX26" fmla="*/ 197644 w 1651795"/>
                <a:gd name="connsiteY26" fmla="*/ 6350 h 1168400"/>
                <a:gd name="connsiteX27" fmla="*/ 510381 w 1651795"/>
                <a:gd name="connsiteY27" fmla="*/ 241300 h 1168400"/>
                <a:gd name="connsiteX28" fmla="*/ 856457 w 1651795"/>
                <a:gd name="connsiteY28" fmla="*/ 234950 h 1168400"/>
                <a:gd name="connsiteX29" fmla="*/ 1170782 w 1651795"/>
                <a:gd name="connsiteY29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35605 w 1651795"/>
                <a:gd name="connsiteY21" fmla="*/ 476751 h 1168400"/>
                <a:gd name="connsiteX22" fmla="*/ 243770 w 1651795"/>
                <a:gd name="connsiteY22" fmla="*/ 455621 h 1168400"/>
                <a:gd name="connsiteX23" fmla="*/ 221456 w 1651795"/>
                <a:gd name="connsiteY23" fmla="*/ 415132 h 1168400"/>
                <a:gd name="connsiteX24" fmla="*/ 0 w 1651795"/>
                <a:gd name="connsiteY24" fmla="*/ 127794 h 1168400"/>
                <a:gd name="connsiteX25" fmla="*/ 197644 w 1651795"/>
                <a:gd name="connsiteY25" fmla="*/ 6350 h 1168400"/>
                <a:gd name="connsiteX26" fmla="*/ 510381 w 1651795"/>
                <a:gd name="connsiteY26" fmla="*/ 241300 h 1168400"/>
                <a:gd name="connsiteX27" fmla="*/ 856457 w 1651795"/>
                <a:gd name="connsiteY27" fmla="*/ 234950 h 1168400"/>
                <a:gd name="connsiteX28" fmla="*/ 1170782 w 1651795"/>
                <a:gd name="connsiteY28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64876 w 1651795"/>
                <a:gd name="connsiteY5" fmla="*/ 891144 h 1168400"/>
                <a:gd name="connsiteX6" fmla="*/ 1295490 w 1651795"/>
                <a:gd name="connsiteY6" fmla="*/ 721758 h 1168400"/>
                <a:gd name="connsiteX7" fmla="*/ 1126104 w 1651795"/>
                <a:gd name="connsiteY7" fmla="*/ 891144 h 1168400"/>
                <a:gd name="connsiteX8" fmla="*/ 1229557 w 1651795"/>
                <a:gd name="connsiteY8" fmla="*/ 1047219 h 1168400"/>
                <a:gd name="connsiteX9" fmla="*/ 1223353 w 1651795"/>
                <a:gd name="connsiteY9" fmla="*/ 1092653 h 1168400"/>
                <a:gd name="connsiteX10" fmla="*/ 1054894 w 1651795"/>
                <a:gd name="connsiteY10" fmla="*/ 1168400 h 1168400"/>
                <a:gd name="connsiteX11" fmla="*/ 496094 w 1651795"/>
                <a:gd name="connsiteY11" fmla="*/ 996950 h 1168400"/>
                <a:gd name="connsiteX12" fmla="*/ 378619 w 1651795"/>
                <a:gd name="connsiteY12" fmla="*/ 722313 h 1168400"/>
                <a:gd name="connsiteX13" fmla="*/ 360860 w 1651795"/>
                <a:gd name="connsiteY13" fmla="*/ 684669 h 1168400"/>
                <a:gd name="connsiteX14" fmla="*/ 294255 w 1651795"/>
                <a:gd name="connsiteY14" fmla="*/ 670326 h 1168400"/>
                <a:gd name="connsiteX15" fmla="*/ 281264 w 1651795"/>
                <a:gd name="connsiteY15" fmla="*/ 708475 h 1168400"/>
                <a:gd name="connsiteX16" fmla="*/ 148580 w 1651795"/>
                <a:gd name="connsiteY16" fmla="*/ 796424 h 1168400"/>
                <a:gd name="connsiteX17" fmla="*/ 4580 w 1651795"/>
                <a:gd name="connsiteY17" fmla="*/ 652424 h 1168400"/>
                <a:gd name="connsiteX18" fmla="*/ 148580 w 1651795"/>
                <a:gd name="connsiteY18" fmla="*/ 508424 h 1168400"/>
                <a:gd name="connsiteX19" fmla="*/ 184224 w 1651795"/>
                <a:gd name="connsiteY19" fmla="*/ 515620 h 1168400"/>
                <a:gd name="connsiteX20" fmla="*/ 243770 w 1651795"/>
                <a:gd name="connsiteY20" fmla="*/ 455621 h 1168400"/>
                <a:gd name="connsiteX21" fmla="*/ 221456 w 1651795"/>
                <a:gd name="connsiteY21" fmla="*/ 415132 h 1168400"/>
                <a:gd name="connsiteX22" fmla="*/ 0 w 1651795"/>
                <a:gd name="connsiteY22" fmla="*/ 127794 h 1168400"/>
                <a:gd name="connsiteX23" fmla="*/ 197644 w 1651795"/>
                <a:gd name="connsiteY23" fmla="*/ 6350 h 1168400"/>
                <a:gd name="connsiteX24" fmla="*/ 510381 w 1651795"/>
                <a:gd name="connsiteY24" fmla="*/ 241300 h 1168400"/>
                <a:gd name="connsiteX25" fmla="*/ 856457 w 1651795"/>
                <a:gd name="connsiteY25" fmla="*/ 234950 h 1168400"/>
                <a:gd name="connsiteX26" fmla="*/ 1170782 w 1651795"/>
                <a:gd name="connsiteY26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Career average defined benefits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3EDB29-50F5-5398-5689-B57437230F5E}"/>
                </a:ext>
              </a:extLst>
            </p:cNvPr>
            <p:cNvSpPr txBox="1"/>
            <p:nvPr/>
          </p:nvSpPr>
          <p:spPr>
            <a:xfrm>
              <a:off x="6829873" y="3128633"/>
              <a:ext cx="1392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Tax efficient pension saving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35882" y="2936498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4278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90740" y="2908817"/>
            <a:ext cx="3008248" cy="1469039"/>
            <a:chOff x="2175444" y="2709367"/>
            <a:chExt cx="3008248" cy="146903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89701" y="2954406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BB1F6F-EC91-08D6-DFEC-6B6B234C82EE}"/>
              </a:ext>
            </a:extLst>
          </p:cNvPr>
          <p:cNvSpPr txBox="1"/>
          <p:nvPr/>
        </p:nvSpPr>
        <p:spPr>
          <a:xfrm>
            <a:off x="4572000" y="1614973"/>
            <a:ext cx="417242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LGPS regulations are nationwide and made in Acts of Parliament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86 funds across England and Wales administer the Scheme locally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Greater Gwent (Torfaen) Pension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10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90740" y="2908817"/>
            <a:ext cx="3429105" cy="2921942"/>
            <a:chOff x="2175444" y="2709367"/>
            <a:chExt cx="3429105" cy="292194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2897678" y="3801906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3108914" y="4468930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89701" y="2954406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7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1A22FF-1662-B75B-137D-DEBD6E593285}"/>
              </a:ext>
            </a:extLst>
          </p:cNvPr>
          <p:cNvSpPr txBox="1"/>
          <p:nvPr/>
        </p:nvSpPr>
        <p:spPr>
          <a:xfrm>
            <a:off x="4572000" y="1614973"/>
            <a:ext cx="41724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One of the largest pension schemes in the UK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2 million people paying into the scheme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1.9 million people being paid a pension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2.4 million have a pension they have not yet taken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12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80D63-AA45-D6E6-5AD2-00D161A66303}"/>
              </a:ext>
            </a:extLst>
          </p:cNvPr>
          <p:cNvGrpSpPr/>
          <p:nvPr/>
        </p:nvGrpSpPr>
        <p:grpSpPr>
          <a:xfrm>
            <a:off x="182250" y="1675734"/>
            <a:ext cx="3437595" cy="4155025"/>
            <a:chOff x="2166954" y="1476284"/>
            <a:chExt cx="3437595" cy="415502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2897678" y="3801906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2166954" y="1476284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3714653" y="2709367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3802796" y="2797510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3890938" y="2885652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2175444" y="2892581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3108914" y="4468930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3889701" y="2954406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EF98C5-7C5F-C413-3789-1C9D68018C39}"/>
              </a:ext>
            </a:extLst>
          </p:cNvPr>
          <p:cNvSpPr txBox="1"/>
          <p:nvPr/>
        </p:nvSpPr>
        <p:spPr>
          <a:xfrm>
            <a:off x="4436820" y="1614973"/>
            <a:ext cx="43076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builds up each year based on your pensionable pay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is guaranteed by law and not linked to investment markets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Both you and your employer contribute towards the cost of your pension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95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182250" y="1449969"/>
            <a:ext cx="3850555" cy="4368800"/>
            <a:chOff x="3813135" y="1244601"/>
            <a:chExt cx="3850555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239047 w 1651795"/>
                <a:gd name="connsiteY11" fmla="*/ 1064320 h 1168400"/>
                <a:gd name="connsiteX12" fmla="*/ 1054894 w 1651795"/>
                <a:gd name="connsiteY12" fmla="*/ 1168400 h 1168400"/>
                <a:gd name="connsiteX13" fmla="*/ 496094 w 1651795"/>
                <a:gd name="connsiteY13" fmla="*/ 996950 h 1168400"/>
                <a:gd name="connsiteX14" fmla="*/ 378619 w 1651795"/>
                <a:gd name="connsiteY14" fmla="*/ 722313 h 1168400"/>
                <a:gd name="connsiteX15" fmla="*/ 360860 w 1651795"/>
                <a:gd name="connsiteY15" fmla="*/ 684669 h 1168400"/>
                <a:gd name="connsiteX16" fmla="*/ 352298 w 1651795"/>
                <a:gd name="connsiteY16" fmla="*/ 684178 h 1168400"/>
                <a:gd name="connsiteX17" fmla="*/ 294255 w 1651795"/>
                <a:gd name="connsiteY17" fmla="*/ 670326 h 1168400"/>
                <a:gd name="connsiteX18" fmla="*/ 288409 w 1651795"/>
                <a:gd name="connsiteY18" fmla="*/ 673086 h 1168400"/>
                <a:gd name="connsiteX19" fmla="*/ 281264 w 1651795"/>
                <a:gd name="connsiteY19" fmla="*/ 708475 h 1168400"/>
                <a:gd name="connsiteX20" fmla="*/ 148580 w 1651795"/>
                <a:gd name="connsiteY20" fmla="*/ 796424 h 1168400"/>
                <a:gd name="connsiteX21" fmla="*/ 4580 w 1651795"/>
                <a:gd name="connsiteY21" fmla="*/ 652424 h 1168400"/>
                <a:gd name="connsiteX22" fmla="*/ 148580 w 1651795"/>
                <a:gd name="connsiteY22" fmla="*/ 508424 h 1168400"/>
                <a:gd name="connsiteX23" fmla="*/ 184224 w 1651795"/>
                <a:gd name="connsiteY23" fmla="*/ 515620 h 1168400"/>
                <a:gd name="connsiteX24" fmla="*/ 182566 w 1651795"/>
                <a:gd name="connsiteY24" fmla="*/ 511967 h 1168400"/>
                <a:gd name="connsiteX25" fmla="*/ 235605 w 1651795"/>
                <a:gd name="connsiteY25" fmla="*/ 476751 h 1168400"/>
                <a:gd name="connsiteX26" fmla="*/ 243770 w 1651795"/>
                <a:gd name="connsiteY26" fmla="*/ 455621 h 1168400"/>
                <a:gd name="connsiteX27" fmla="*/ 221456 w 1651795"/>
                <a:gd name="connsiteY27" fmla="*/ 415132 h 1168400"/>
                <a:gd name="connsiteX28" fmla="*/ 0 w 1651795"/>
                <a:gd name="connsiteY28" fmla="*/ 127794 h 1168400"/>
                <a:gd name="connsiteX29" fmla="*/ 197644 w 1651795"/>
                <a:gd name="connsiteY29" fmla="*/ 6350 h 1168400"/>
                <a:gd name="connsiteX30" fmla="*/ 510381 w 1651795"/>
                <a:gd name="connsiteY30" fmla="*/ 241300 h 1168400"/>
                <a:gd name="connsiteX31" fmla="*/ 856457 w 1651795"/>
                <a:gd name="connsiteY31" fmla="*/ 23495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83128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1264 w 1651795"/>
                <a:gd name="connsiteY17" fmla="*/ 708475 h 1168400"/>
                <a:gd name="connsiteX18" fmla="*/ 148580 w 1651795"/>
                <a:gd name="connsiteY18" fmla="*/ 796424 h 1168400"/>
                <a:gd name="connsiteX19" fmla="*/ 4580 w 1651795"/>
                <a:gd name="connsiteY19" fmla="*/ 652424 h 1168400"/>
                <a:gd name="connsiteX20" fmla="*/ 148580 w 1651795"/>
                <a:gd name="connsiteY20" fmla="*/ 508424 h 1168400"/>
                <a:gd name="connsiteX21" fmla="*/ 184224 w 1651795"/>
                <a:gd name="connsiteY21" fmla="*/ 515620 h 1168400"/>
                <a:gd name="connsiteX22" fmla="*/ 182566 w 1651795"/>
                <a:gd name="connsiteY22" fmla="*/ 511967 h 1168400"/>
                <a:gd name="connsiteX23" fmla="*/ 235605 w 1651795"/>
                <a:gd name="connsiteY23" fmla="*/ 476751 h 1168400"/>
                <a:gd name="connsiteX24" fmla="*/ 243770 w 1651795"/>
                <a:gd name="connsiteY24" fmla="*/ 455621 h 1168400"/>
                <a:gd name="connsiteX25" fmla="*/ 221456 w 1651795"/>
                <a:gd name="connsiteY25" fmla="*/ 415132 h 1168400"/>
                <a:gd name="connsiteX26" fmla="*/ 0 w 1651795"/>
                <a:gd name="connsiteY26" fmla="*/ 127794 h 1168400"/>
                <a:gd name="connsiteX27" fmla="*/ 197644 w 1651795"/>
                <a:gd name="connsiteY27" fmla="*/ 6350 h 1168400"/>
                <a:gd name="connsiteX28" fmla="*/ 510381 w 1651795"/>
                <a:gd name="connsiteY28" fmla="*/ 241300 h 1168400"/>
                <a:gd name="connsiteX29" fmla="*/ 856457 w 1651795"/>
                <a:gd name="connsiteY29" fmla="*/ 234950 h 1168400"/>
                <a:gd name="connsiteX30" fmla="*/ 1170782 w 1651795"/>
                <a:gd name="connsiteY30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182566 w 1651795"/>
                <a:gd name="connsiteY21" fmla="*/ 511967 h 1168400"/>
                <a:gd name="connsiteX22" fmla="*/ 235605 w 1651795"/>
                <a:gd name="connsiteY22" fmla="*/ 476751 h 1168400"/>
                <a:gd name="connsiteX23" fmla="*/ 243770 w 1651795"/>
                <a:gd name="connsiteY23" fmla="*/ 455621 h 1168400"/>
                <a:gd name="connsiteX24" fmla="*/ 221456 w 1651795"/>
                <a:gd name="connsiteY24" fmla="*/ 415132 h 1168400"/>
                <a:gd name="connsiteX25" fmla="*/ 0 w 1651795"/>
                <a:gd name="connsiteY25" fmla="*/ 127794 h 1168400"/>
                <a:gd name="connsiteX26" fmla="*/ 197644 w 1651795"/>
                <a:gd name="connsiteY26" fmla="*/ 6350 h 1168400"/>
                <a:gd name="connsiteX27" fmla="*/ 510381 w 1651795"/>
                <a:gd name="connsiteY27" fmla="*/ 241300 h 1168400"/>
                <a:gd name="connsiteX28" fmla="*/ 856457 w 1651795"/>
                <a:gd name="connsiteY28" fmla="*/ 234950 h 1168400"/>
                <a:gd name="connsiteX29" fmla="*/ 1170782 w 1651795"/>
                <a:gd name="connsiteY29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35605 w 1651795"/>
                <a:gd name="connsiteY21" fmla="*/ 476751 h 1168400"/>
                <a:gd name="connsiteX22" fmla="*/ 243770 w 1651795"/>
                <a:gd name="connsiteY22" fmla="*/ 455621 h 1168400"/>
                <a:gd name="connsiteX23" fmla="*/ 221456 w 1651795"/>
                <a:gd name="connsiteY23" fmla="*/ 415132 h 1168400"/>
                <a:gd name="connsiteX24" fmla="*/ 0 w 1651795"/>
                <a:gd name="connsiteY24" fmla="*/ 127794 h 1168400"/>
                <a:gd name="connsiteX25" fmla="*/ 197644 w 1651795"/>
                <a:gd name="connsiteY25" fmla="*/ 6350 h 1168400"/>
                <a:gd name="connsiteX26" fmla="*/ 510381 w 1651795"/>
                <a:gd name="connsiteY26" fmla="*/ 241300 h 1168400"/>
                <a:gd name="connsiteX27" fmla="*/ 856457 w 1651795"/>
                <a:gd name="connsiteY27" fmla="*/ 234950 h 1168400"/>
                <a:gd name="connsiteX28" fmla="*/ 1170782 w 1651795"/>
                <a:gd name="connsiteY28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64876 w 1651795"/>
                <a:gd name="connsiteY5" fmla="*/ 891144 h 1168400"/>
                <a:gd name="connsiteX6" fmla="*/ 1295490 w 1651795"/>
                <a:gd name="connsiteY6" fmla="*/ 721758 h 1168400"/>
                <a:gd name="connsiteX7" fmla="*/ 1126104 w 1651795"/>
                <a:gd name="connsiteY7" fmla="*/ 891144 h 1168400"/>
                <a:gd name="connsiteX8" fmla="*/ 1229557 w 1651795"/>
                <a:gd name="connsiteY8" fmla="*/ 1047219 h 1168400"/>
                <a:gd name="connsiteX9" fmla="*/ 1223353 w 1651795"/>
                <a:gd name="connsiteY9" fmla="*/ 1092653 h 1168400"/>
                <a:gd name="connsiteX10" fmla="*/ 1054894 w 1651795"/>
                <a:gd name="connsiteY10" fmla="*/ 1168400 h 1168400"/>
                <a:gd name="connsiteX11" fmla="*/ 496094 w 1651795"/>
                <a:gd name="connsiteY11" fmla="*/ 996950 h 1168400"/>
                <a:gd name="connsiteX12" fmla="*/ 378619 w 1651795"/>
                <a:gd name="connsiteY12" fmla="*/ 722313 h 1168400"/>
                <a:gd name="connsiteX13" fmla="*/ 360860 w 1651795"/>
                <a:gd name="connsiteY13" fmla="*/ 684669 h 1168400"/>
                <a:gd name="connsiteX14" fmla="*/ 294255 w 1651795"/>
                <a:gd name="connsiteY14" fmla="*/ 670326 h 1168400"/>
                <a:gd name="connsiteX15" fmla="*/ 281264 w 1651795"/>
                <a:gd name="connsiteY15" fmla="*/ 708475 h 1168400"/>
                <a:gd name="connsiteX16" fmla="*/ 148580 w 1651795"/>
                <a:gd name="connsiteY16" fmla="*/ 796424 h 1168400"/>
                <a:gd name="connsiteX17" fmla="*/ 4580 w 1651795"/>
                <a:gd name="connsiteY17" fmla="*/ 652424 h 1168400"/>
                <a:gd name="connsiteX18" fmla="*/ 148580 w 1651795"/>
                <a:gd name="connsiteY18" fmla="*/ 508424 h 1168400"/>
                <a:gd name="connsiteX19" fmla="*/ 184224 w 1651795"/>
                <a:gd name="connsiteY19" fmla="*/ 515620 h 1168400"/>
                <a:gd name="connsiteX20" fmla="*/ 243770 w 1651795"/>
                <a:gd name="connsiteY20" fmla="*/ 455621 h 1168400"/>
                <a:gd name="connsiteX21" fmla="*/ 221456 w 1651795"/>
                <a:gd name="connsiteY21" fmla="*/ 415132 h 1168400"/>
                <a:gd name="connsiteX22" fmla="*/ 0 w 1651795"/>
                <a:gd name="connsiteY22" fmla="*/ 127794 h 1168400"/>
                <a:gd name="connsiteX23" fmla="*/ 197644 w 1651795"/>
                <a:gd name="connsiteY23" fmla="*/ 6350 h 1168400"/>
                <a:gd name="connsiteX24" fmla="*/ 510381 w 1651795"/>
                <a:gd name="connsiteY24" fmla="*/ 241300 h 1168400"/>
                <a:gd name="connsiteX25" fmla="*/ 856457 w 1651795"/>
                <a:gd name="connsiteY25" fmla="*/ 234950 h 1168400"/>
                <a:gd name="connsiteX26" fmla="*/ 1170782 w 1651795"/>
                <a:gd name="connsiteY26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Career average defined benefits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>
                    <a:lumMod val="95000"/>
                  </a:schemeClr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35882" y="2936498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9DA1243-C639-4625-A3D7-62A85539971F}"/>
              </a:ext>
            </a:extLst>
          </p:cNvPr>
          <p:cNvSpPr txBox="1"/>
          <p:nvPr/>
        </p:nvSpPr>
        <p:spPr>
          <a:xfrm>
            <a:off x="4849780" y="1332584"/>
            <a:ext cx="377097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builds up on a Career Average basis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Each year 1/49th of your pensionable pay is added to your pension account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Your pension at retirement is the amount in your pension account plus increases for the cost of living </a:t>
            </a:r>
          </a:p>
        </p:txBody>
      </p:sp>
    </p:spTree>
    <p:extLst>
      <p:ext uri="{BB962C8B-B14F-4D97-AF65-F5344CB8AC3E}">
        <p14:creationId xmlns:p14="http://schemas.microsoft.com/office/powerpoint/2010/main" val="422680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4F7040"/>
              </a:solidFill>
            </a:endParaRPr>
          </a:p>
          <a:p>
            <a:endParaRPr lang="en-GB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97629C4-2041-1040-8A0A-64DFB8481196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B707C-5C74-5D27-005E-59BBB592B182}"/>
              </a:ext>
            </a:extLst>
          </p:cNvPr>
          <p:cNvSpPr txBox="1"/>
          <p:nvPr/>
        </p:nvSpPr>
        <p:spPr>
          <a:xfrm>
            <a:off x="356237" y="734853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What is the LGPS?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05B8-FBCF-A4A5-7943-5786CD5C9BCE}"/>
              </a:ext>
            </a:extLst>
          </p:cNvPr>
          <p:cNvGrpSpPr/>
          <p:nvPr/>
        </p:nvGrpSpPr>
        <p:grpSpPr>
          <a:xfrm>
            <a:off x="182250" y="1449969"/>
            <a:ext cx="4565732" cy="4368800"/>
            <a:chOff x="3813135" y="1244601"/>
            <a:chExt cx="4565732" cy="436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405DB6-7416-CB51-40A4-67DABE72AF5B}"/>
                </a:ext>
              </a:extLst>
            </p:cNvPr>
            <p:cNvSpPr/>
            <p:nvPr/>
          </p:nvSpPr>
          <p:spPr>
            <a:xfrm>
              <a:off x="4543859" y="3783998"/>
              <a:ext cx="2706871" cy="1829403"/>
            </a:xfrm>
            <a:custGeom>
              <a:avLst/>
              <a:gdLst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15783 w 1658352"/>
                <a:gd name="connsiteY32" fmla="*/ 96318 h 1120775"/>
                <a:gd name="connsiteX33" fmla="*/ 450850 w 1658352"/>
                <a:gd name="connsiteY33" fmla="*/ 41275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50850 w 1658352"/>
                <a:gd name="connsiteY32" fmla="*/ 41275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208697 w 1658352"/>
                <a:gd name="connsiteY26" fmla="*/ 216923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46568 w 1658352"/>
                <a:gd name="connsiteY12" fmla="*/ 702734 h 1120775"/>
                <a:gd name="connsiteX13" fmla="*/ 1423628 w 1658352"/>
                <a:gd name="connsiteY13" fmla="*/ 728888 h 1120775"/>
                <a:gd name="connsiteX14" fmla="*/ 1419440 w 1658352"/>
                <a:gd name="connsiteY14" fmla="*/ 739727 h 1120775"/>
                <a:gd name="connsiteX15" fmla="*/ 1441450 w 1658352"/>
                <a:gd name="connsiteY15" fmla="*/ 777875 h 1120775"/>
                <a:gd name="connsiteX16" fmla="*/ 1627188 w 1658352"/>
                <a:gd name="connsiteY16" fmla="*/ 1005682 h 1120775"/>
                <a:gd name="connsiteX17" fmla="*/ 1436688 w 1658352"/>
                <a:gd name="connsiteY17" fmla="*/ 1117600 h 1120775"/>
                <a:gd name="connsiteX18" fmla="*/ 1123950 w 1658352"/>
                <a:gd name="connsiteY18" fmla="*/ 895350 h 1120775"/>
                <a:gd name="connsiteX19" fmla="*/ 796925 w 1658352"/>
                <a:gd name="connsiteY19" fmla="*/ 882650 h 1120775"/>
                <a:gd name="connsiteX20" fmla="*/ 460375 w 1658352"/>
                <a:gd name="connsiteY20" fmla="*/ 1120775 h 1120775"/>
                <a:gd name="connsiteX21" fmla="*/ 38100 w 1658352"/>
                <a:gd name="connsiteY21" fmla="*/ 869950 h 1120775"/>
                <a:gd name="connsiteX22" fmla="*/ 76200 w 1658352"/>
                <a:gd name="connsiteY22" fmla="*/ 476250 h 1120775"/>
                <a:gd name="connsiteX23" fmla="*/ 0 w 1658352"/>
                <a:gd name="connsiteY23" fmla="*/ 342900 h 1120775"/>
                <a:gd name="connsiteX24" fmla="*/ 139700 w 1658352"/>
                <a:gd name="connsiteY24" fmla="*/ 219075 h 1120775"/>
                <a:gd name="connsiteX25" fmla="*/ 169069 w 1658352"/>
                <a:gd name="connsiteY25" fmla="*/ 194469 h 1120775"/>
                <a:gd name="connsiteX26" fmla="*/ 200720 w 1658352"/>
                <a:gd name="connsiteY26" fmla="*/ 201315 h 1120775"/>
                <a:gd name="connsiteX27" fmla="*/ 198350 w 1658352"/>
                <a:gd name="connsiteY27" fmla="*/ 268174 h 1120775"/>
                <a:gd name="connsiteX28" fmla="*/ 367736 w 1658352"/>
                <a:gd name="connsiteY28" fmla="*/ 437560 h 1120775"/>
                <a:gd name="connsiteX29" fmla="*/ 537122 w 1658352"/>
                <a:gd name="connsiteY29" fmla="*/ 268174 h 1120775"/>
                <a:gd name="connsiteX30" fmla="*/ 433669 w 1658352"/>
                <a:gd name="connsiteY30" fmla="*/ 112099 h 1120775"/>
                <a:gd name="connsiteX31" fmla="*/ 419957 w 1658352"/>
                <a:gd name="connsiteY31" fmla="*/ 109331 h 1120775"/>
                <a:gd name="connsiteX32" fmla="*/ 427037 w 1658352"/>
                <a:gd name="connsiteY32" fmla="*/ 43657 h 1120775"/>
                <a:gd name="connsiteX33" fmla="*/ 596900 w 1658352"/>
                <a:gd name="connsiteY33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23628 w 1658352"/>
                <a:gd name="connsiteY12" fmla="*/ 728888 h 1120775"/>
                <a:gd name="connsiteX13" fmla="*/ 1419440 w 1658352"/>
                <a:gd name="connsiteY13" fmla="*/ 739727 h 1120775"/>
                <a:gd name="connsiteX14" fmla="*/ 1441450 w 1658352"/>
                <a:gd name="connsiteY14" fmla="*/ 777875 h 1120775"/>
                <a:gd name="connsiteX15" fmla="*/ 1627188 w 1658352"/>
                <a:gd name="connsiteY15" fmla="*/ 1005682 h 1120775"/>
                <a:gd name="connsiteX16" fmla="*/ 1436688 w 1658352"/>
                <a:gd name="connsiteY16" fmla="*/ 1117600 h 1120775"/>
                <a:gd name="connsiteX17" fmla="*/ 1123950 w 1658352"/>
                <a:gd name="connsiteY17" fmla="*/ 895350 h 1120775"/>
                <a:gd name="connsiteX18" fmla="*/ 796925 w 1658352"/>
                <a:gd name="connsiteY18" fmla="*/ 882650 h 1120775"/>
                <a:gd name="connsiteX19" fmla="*/ 460375 w 1658352"/>
                <a:gd name="connsiteY19" fmla="*/ 1120775 h 1120775"/>
                <a:gd name="connsiteX20" fmla="*/ 38100 w 1658352"/>
                <a:gd name="connsiteY20" fmla="*/ 869950 h 1120775"/>
                <a:gd name="connsiteX21" fmla="*/ 76200 w 1658352"/>
                <a:gd name="connsiteY21" fmla="*/ 476250 h 1120775"/>
                <a:gd name="connsiteX22" fmla="*/ 0 w 1658352"/>
                <a:gd name="connsiteY22" fmla="*/ 342900 h 1120775"/>
                <a:gd name="connsiteX23" fmla="*/ 139700 w 1658352"/>
                <a:gd name="connsiteY23" fmla="*/ 219075 h 1120775"/>
                <a:gd name="connsiteX24" fmla="*/ 169069 w 1658352"/>
                <a:gd name="connsiteY24" fmla="*/ 194469 h 1120775"/>
                <a:gd name="connsiteX25" fmla="*/ 200720 w 1658352"/>
                <a:gd name="connsiteY25" fmla="*/ 201315 h 1120775"/>
                <a:gd name="connsiteX26" fmla="*/ 198350 w 1658352"/>
                <a:gd name="connsiteY26" fmla="*/ 268174 h 1120775"/>
                <a:gd name="connsiteX27" fmla="*/ 367736 w 1658352"/>
                <a:gd name="connsiteY27" fmla="*/ 437560 h 1120775"/>
                <a:gd name="connsiteX28" fmla="*/ 537122 w 1658352"/>
                <a:gd name="connsiteY28" fmla="*/ 268174 h 1120775"/>
                <a:gd name="connsiteX29" fmla="*/ 433669 w 1658352"/>
                <a:gd name="connsiteY29" fmla="*/ 112099 h 1120775"/>
                <a:gd name="connsiteX30" fmla="*/ 419957 w 1658352"/>
                <a:gd name="connsiteY30" fmla="*/ 109331 h 1120775"/>
                <a:gd name="connsiteX31" fmla="*/ 427037 w 1658352"/>
                <a:gd name="connsiteY31" fmla="*/ 43657 h 1120775"/>
                <a:gd name="connsiteX32" fmla="*/ 596900 w 1658352"/>
                <a:gd name="connsiteY32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77276 w 1658352"/>
                <a:gd name="connsiteY6" fmla="*/ 528475 h 1120775"/>
                <a:gd name="connsiteX7" fmla="*/ 1381668 w 1658352"/>
                <a:gd name="connsiteY7" fmla="*/ 506717 h 1120775"/>
                <a:gd name="connsiteX8" fmla="*/ 1514352 w 1658352"/>
                <a:gd name="connsiteY8" fmla="*/ 418768 h 1120775"/>
                <a:gd name="connsiteX9" fmla="*/ 1658352 w 1658352"/>
                <a:gd name="connsiteY9" fmla="*/ 562768 h 1120775"/>
                <a:gd name="connsiteX10" fmla="*/ 1514352 w 1658352"/>
                <a:gd name="connsiteY10" fmla="*/ 706768 h 1120775"/>
                <a:gd name="connsiteX11" fmla="*/ 1465756 w 1658352"/>
                <a:gd name="connsiteY11" fmla="*/ 696957 h 1120775"/>
                <a:gd name="connsiteX12" fmla="*/ 1419440 w 1658352"/>
                <a:gd name="connsiteY12" fmla="*/ 739727 h 1120775"/>
                <a:gd name="connsiteX13" fmla="*/ 1441450 w 1658352"/>
                <a:gd name="connsiteY13" fmla="*/ 777875 h 1120775"/>
                <a:gd name="connsiteX14" fmla="*/ 1627188 w 1658352"/>
                <a:gd name="connsiteY14" fmla="*/ 1005682 h 1120775"/>
                <a:gd name="connsiteX15" fmla="*/ 1436688 w 1658352"/>
                <a:gd name="connsiteY15" fmla="*/ 1117600 h 1120775"/>
                <a:gd name="connsiteX16" fmla="*/ 1123950 w 1658352"/>
                <a:gd name="connsiteY16" fmla="*/ 895350 h 1120775"/>
                <a:gd name="connsiteX17" fmla="*/ 796925 w 1658352"/>
                <a:gd name="connsiteY17" fmla="*/ 882650 h 1120775"/>
                <a:gd name="connsiteX18" fmla="*/ 460375 w 1658352"/>
                <a:gd name="connsiteY18" fmla="*/ 1120775 h 1120775"/>
                <a:gd name="connsiteX19" fmla="*/ 38100 w 1658352"/>
                <a:gd name="connsiteY19" fmla="*/ 869950 h 1120775"/>
                <a:gd name="connsiteX20" fmla="*/ 76200 w 1658352"/>
                <a:gd name="connsiteY20" fmla="*/ 476250 h 1120775"/>
                <a:gd name="connsiteX21" fmla="*/ 0 w 1658352"/>
                <a:gd name="connsiteY21" fmla="*/ 342900 h 1120775"/>
                <a:gd name="connsiteX22" fmla="*/ 139700 w 1658352"/>
                <a:gd name="connsiteY22" fmla="*/ 219075 h 1120775"/>
                <a:gd name="connsiteX23" fmla="*/ 169069 w 1658352"/>
                <a:gd name="connsiteY23" fmla="*/ 194469 h 1120775"/>
                <a:gd name="connsiteX24" fmla="*/ 200720 w 1658352"/>
                <a:gd name="connsiteY24" fmla="*/ 201315 h 1120775"/>
                <a:gd name="connsiteX25" fmla="*/ 198350 w 1658352"/>
                <a:gd name="connsiteY25" fmla="*/ 268174 h 1120775"/>
                <a:gd name="connsiteX26" fmla="*/ 367736 w 1658352"/>
                <a:gd name="connsiteY26" fmla="*/ 437560 h 1120775"/>
                <a:gd name="connsiteX27" fmla="*/ 537122 w 1658352"/>
                <a:gd name="connsiteY27" fmla="*/ 268174 h 1120775"/>
                <a:gd name="connsiteX28" fmla="*/ 433669 w 1658352"/>
                <a:gd name="connsiteY28" fmla="*/ 112099 h 1120775"/>
                <a:gd name="connsiteX29" fmla="*/ 419957 w 1658352"/>
                <a:gd name="connsiteY29" fmla="*/ 109331 h 1120775"/>
                <a:gd name="connsiteX30" fmla="*/ 427037 w 1658352"/>
                <a:gd name="connsiteY30" fmla="*/ 43657 h 1120775"/>
                <a:gd name="connsiteX31" fmla="*/ 596900 w 1658352"/>
                <a:gd name="connsiteY31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12403 w 1658352"/>
                <a:gd name="connsiteY4" fmla="*/ 523445 h 1120775"/>
                <a:gd name="connsiteX5" fmla="*/ 1372329 w 1658352"/>
                <a:gd name="connsiteY5" fmla="*/ 532678 h 1120775"/>
                <a:gd name="connsiteX6" fmla="*/ 1381668 w 1658352"/>
                <a:gd name="connsiteY6" fmla="*/ 506717 h 1120775"/>
                <a:gd name="connsiteX7" fmla="*/ 1514352 w 1658352"/>
                <a:gd name="connsiteY7" fmla="*/ 418768 h 1120775"/>
                <a:gd name="connsiteX8" fmla="*/ 1658352 w 1658352"/>
                <a:gd name="connsiteY8" fmla="*/ 562768 h 1120775"/>
                <a:gd name="connsiteX9" fmla="*/ 1514352 w 1658352"/>
                <a:gd name="connsiteY9" fmla="*/ 706768 h 1120775"/>
                <a:gd name="connsiteX10" fmla="*/ 1465756 w 1658352"/>
                <a:gd name="connsiteY10" fmla="*/ 696957 h 1120775"/>
                <a:gd name="connsiteX11" fmla="*/ 1419440 w 1658352"/>
                <a:gd name="connsiteY11" fmla="*/ 739727 h 1120775"/>
                <a:gd name="connsiteX12" fmla="*/ 1441450 w 1658352"/>
                <a:gd name="connsiteY12" fmla="*/ 777875 h 1120775"/>
                <a:gd name="connsiteX13" fmla="*/ 1627188 w 1658352"/>
                <a:gd name="connsiteY13" fmla="*/ 1005682 h 1120775"/>
                <a:gd name="connsiteX14" fmla="*/ 1436688 w 1658352"/>
                <a:gd name="connsiteY14" fmla="*/ 1117600 h 1120775"/>
                <a:gd name="connsiteX15" fmla="*/ 1123950 w 1658352"/>
                <a:gd name="connsiteY15" fmla="*/ 895350 h 1120775"/>
                <a:gd name="connsiteX16" fmla="*/ 796925 w 1658352"/>
                <a:gd name="connsiteY16" fmla="*/ 882650 h 1120775"/>
                <a:gd name="connsiteX17" fmla="*/ 460375 w 1658352"/>
                <a:gd name="connsiteY17" fmla="*/ 1120775 h 1120775"/>
                <a:gd name="connsiteX18" fmla="*/ 38100 w 1658352"/>
                <a:gd name="connsiteY18" fmla="*/ 869950 h 1120775"/>
                <a:gd name="connsiteX19" fmla="*/ 76200 w 1658352"/>
                <a:gd name="connsiteY19" fmla="*/ 476250 h 1120775"/>
                <a:gd name="connsiteX20" fmla="*/ 0 w 1658352"/>
                <a:gd name="connsiteY20" fmla="*/ 342900 h 1120775"/>
                <a:gd name="connsiteX21" fmla="*/ 139700 w 1658352"/>
                <a:gd name="connsiteY21" fmla="*/ 219075 h 1120775"/>
                <a:gd name="connsiteX22" fmla="*/ 169069 w 1658352"/>
                <a:gd name="connsiteY22" fmla="*/ 194469 h 1120775"/>
                <a:gd name="connsiteX23" fmla="*/ 200720 w 1658352"/>
                <a:gd name="connsiteY23" fmla="*/ 201315 h 1120775"/>
                <a:gd name="connsiteX24" fmla="*/ 198350 w 1658352"/>
                <a:gd name="connsiteY24" fmla="*/ 268174 h 1120775"/>
                <a:gd name="connsiteX25" fmla="*/ 367736 w 1658352"/>
                <a:gd name="connsiteY25" fmla="*/ 437560 h 1120775"/>
                <a:gd name="connsiteX26" fmla="*/ 537122 w 1658352"/>
                <a:gd name="connsiteY26" fmla="*/ 268174 h 1120775"/>
                <a:gd name="connsiteX27" fmla="*/ 433669 w 1658352"/>
                <a:gd name="connsiteY27" fmla="*/ 112099 h 1120775"/>
                <a:gd name="connsiteX28" fmla="*/ 419957 w 1658352"/>
                <a:gd name="connsiteY28" fmla="*/ 109331 h 1120775"/>
                <a:gd name="connsiteX29" fmla="*/ 427037 w 1658352"/>
                <a:gd name="connsiteY29" fmla="*/ 43657 h 1120775"/>
                <a:gd name="connsiteX30" fmla="*/ 596900 w 1658352"/>
                <a:gd name="connsiteY30" fmla="*/ 0 h 1120775"/>
                <a:gd name="connsiteX0" fmla="*/ 596900 w 1658352"/>
                <a:gd name="connsiteY0" fmla="*/ 0 h 1120775"/>
                <a:gd name="connsiteX1" fmla="*/ 1146175 w 1658352"/>
                <a:gd name="connsiteY1" fmla="*/ 152400 h 1120775"/>
                <a:gd name="connsiteX2" fmla="*/ 1295400 w 1658352"/>
                <a:gd name="connsiteY2" fmla="*/ 501650 h 1120775"/>
                <a:gd name="connsiteX3" fmla="*/ 1305509 w 1658352"/>
                <a:gd name="connsiteY3" fmla="*/ 522471 h 1120775"/>
                <a:gd name="connsiteX4" fmla="*/ 1372329 w 1658352"/>
                <a:gd name="connsiteY4" fmla="*/ 532678 h 1120775"/>
                <a:gd name="connsiteX5" fmla="*/ 1381668 w 1658352"/>
                <a:gd name="connsiteY5" fmla="*/ 506717 h 1120775"/>
                <a:gd name="connsiteX6" fmla="*/ 1514352 w 1658352"/>
                <a:gd name="connsiteY6" fmla="*/ 418768 h 1120775"/>
                <a:gd name="connsiteX7" fmla="*/ 1658352 w 1658352"/>
                <a:gd name="connsiteY7" fmla="*/ 562768 h 1120775"/>
                <a:gd name="connsiteX8" fmla="*/ 1514352 w 1658352"/>
                <a:gd name="connsiteY8" fmla="*/ 706768 h 1120775"/>
                <a:gd name="connsiteX9" fmla="*/ 1465756 w 1658352"/>
                <a:gd name="connsiteY9" fmla="*/ 696957 h 1120775"/>
                <a:gd name="connsiteX10" fmla="*/ 1419440 w 1658352"/>
                <a:gd name="connsiteY10" fmla="*/ 739727 h 1120775"/>
                <a:gd name="connsiteX11" fmla="*/ 1441450 w 1658352"/>
                <a:gd name="connsiteY11" fmla="*/ 777875 h 1120775"/>
                <a:gd name="connsiteX12" fmla="*/ 1627188 w 1658352"/>
                <a:gd name="connsiteY12" fmla="*/ 1005682 h 1120775"/>
                <a:gd name="connsiteX13" fmla="*/ 1436688 w 1658352"/>
                <a:gd name="connsiteY13" fmla="*/ 1117600 h 1120775"/>
                <a:gd name="connsiteX14" fmla="*/ 1123950 w 1658352"/>
                <a:gd name="connsiteY14" fmla="*/ 895350 h 1120775"/>
                <a:gd name="connsiteX15" fmla="*/ 796925 w 1658352"/>
                <a:gd name="connsiteY15" fmla="*/ 882650 h 1120775"/>
                <a:gd name="connsiteX16" fmla="*/ 460375 w 1658352"/>
                <a:gd name="connsiteY16" fmla="*/ 1120775 h 1120775"/>
                <a:gd name="connsiteX17" fmla="*/ 38100 w 1658352"/>
                <a:gd name="connsiteY17" fmla="*/ 869950 h 1120775"/>
                <a:gd name="connsiteX18" fmla="*/ 76200 w 1658352"/>
                <a:gd name="connsiteY18" fmla="*/ 476250 h 1120775"/>
                <a:gd name="connsiteX19" fmla="*/ 0 w 1658352"/>
                <a:gd name="connsiteY19" fmla="*/ 342900 h 1120775"/>
                <a:gd name="connsiteX20" fmla="*/ 139700 w 1658352"/>
                <a:gd name="connsiteY20" fmla="*/ 219075 h 1120775"/>
                <a:gd name="connsiteX21" fmla="*/ 169069 w 1658352"/>
                <a:gd name="connsiteY21" fmla="*/ 194469 h 1120775"/>
                <a:gd name="connsiteX22" fmla="*/ 200720 w 1658352"/>
                <a:gd name="connsiteY22" fmla="*/ 201315 h 1120775"/>
                <a:gd name="connsiteX23" fmla="*/ 198350 w 1658352"/>
                <a:gd name="connsiteY23" fmla="*/ 268174 h 1120775"/>
                <a:gd name="connsiteX24" fmla="*/ 367736 w 1658352"/>
                <a:gd name="connsiteY24" fmla="*/ 437560 h 1120775"/>
                <a:gd name="connsiteX25" fmla="*/ 537122 w 1658352"/>
                <a:gd name="connsiteY25" fmla="*/ 268174 h 1120775"/>
                <a:gd name="connsiteX26" fmla="*/ 433669 w 1658352"/>
                <a:gd name="connsiteY26" fmla="*/ 112099 h 1120775"/>
                <a:gd name="connsiteX27" fmla="*/ 419957 w 1658352"/>
                <a:gd name="connsiteY27" fmla="*/ 109331 h 1120775"/>
                <a:gd name="connsiteX28" fmla="*/ 427037 w 1658352"/>
                <a:gd name="connsiteY28" fmla="*/ 43657 h 1120775"/>
                <a:gd name="connsiteX29" fmla="*/ 596900 w 1658352"/>
                <a:gd name="connsiteY29" fmla="*/ 0 h 11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8352" h="1120775">
                  <a:moveTo>
                    <a:pt x="596900" y="0"/>
                  </a:moveTo>
                  <a:lnTo>
                    <a:pt x="1146175" y="152400"/>
                  </a:lnTo>
                  <a:lnTo>
                    <a:pt x="1295400" y="501650"/>
                  </a:lnTo>
                  <a:lnTo>
                    <a:pt x="1305509" y="522471"/>
                  </a:lnTo>
                  <a:lnTo>
                    <a:pt x="1372329" y="532678"/>
                  </a:lnTo>
                  <a:lnTo>
                    <a:pt x="1381668" y="506717"/>
                  </a:lnTo>
                  <a:cubicBezTo>
                    <a:pt x="1403529" y="455033"/>
                    <a:pt x="1454705" y="418768"/>
                    <a:pt x="1514352" y="418768"/>
                  </a:cubicBezTo>
                  <a:cubicBezTo>
                    <a:pt x="1593881" y="418768"/>
                    <a:pt x="1658352" y="483239"/>
                    <a:pt x="1658352" y="562768"/>
                  </a:cubicBezTo>
                  <a:cubicBezTo>
                    <a:pt x="1658352" y="642297"/>
                    <a:pt x="1593881" y="706768"/>
                    <a:pt x="1514352" y="706768"/>
                  </a:cubicBezTo>
                  <a:lnTo>
                    <a:pt x="1465756" y="696957"/>
                  </a:lnTo>
                  <a:lnTo>
                    <a:pt x="1419440" y="739727"/>
                  </a:lnTo>
                  <a:lnTo>
                    <a:pt x="1441450" y="777875"/>
                  </a:lnTo>
                  <a:lnTo>
                    <a:pt x="1627188" y="1005682"/>
                  </a:lnTo>
                  <a:lnTo>
                    <a:pt x="1436688" y="1117600"/>
                  </a:lnTo>
                  <a:lnTo>
                    <a:pt x="1123950" y="895350"/>
                  </a:lnTo>
                  <a:lnTo>
                    <a:pt x="796925" y="882650"/>
                  </a:lnTo>
                  <a:lnTo>
                    <a:pt x="460375" y="1120775"/>
                  </a:lnTo>
                  <a:lnTo>
                    <a:pt x="38100" y="869950"/>
                  </a:lnTo>
                  <a:lnTo>
                    <a:pt x="76200" y="476250"/>
                  </a:lnTo>
                  <a:lnTo>
                    <a:pt x="0" y="342900"/>
                  </a:lnTo>
                  <a:lnTo>
                    <a:pt x="139700" y="219075"/>
                  </a:lnTo>
                  <a:cubicBezTo>
                    <a:pt x="167878" y="194337"/>
                    <a:pt x="158899" y="197429"/>
                    <a:pt x="169069" y="194469"/>
                  </a:cubicBezTo>
                  <a:cubicBezTo>
                    <a:pt x="179239" y="191509"/>
                    <a:pt x="195840" y="189031"/>
                    <a:pt x="200720" y="201315"/>
                  </a:cubicBezTo>
                  <a:lnTo>
                    <a:pt x="198350" y="268174"/>
                  </a:lnTo>
                  <a:cubicBezTo>
                    <a:pt x="198350" y="361723"/>
                    <a:pt x="274187" y="437560"/>
                    <a:pt x="367736" y="437560"/>
                  </a:cubicBezTo>
                  <a:cubicBezTo>
                    <a:pt x="461285" y="437560"/>
                    <a:pt x="537122" y="361723"/>
                    <a:pt x="537122" y="268174"/>
                  </a:cubicBezTo>
                  <a:cubicBezTo>
                    <a:pt x="537122" y="198012"/>
                    <a:pt x="494464" y="137814"/>
                    <a:pt x="433669" y="112099"/>
                  </a:cubicBezTo>
                  <a:lnTo>
                    <a:pt x="419957" y="109331"/>
                  </a:lnTo>
                  <a:lnTo>
                    <a:pt x="427037" y="4365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92CFBB-4B2A-9FF2-710C-C2010260A573}"/>
                </a:ext>
              </a:extLst>
            </p:cNvPr>
            <p:cNvSpPr/>
            <p:nvPr/>
          </p:nvSpPr>
          <p:spPr>
            <a:xfrm>
              <a:off x="6449702" y="2460299"/>
              <a:ext cx="1929165" cy="2952281"/>
            </a:xfrm>
            <a:custGeom>
              <a:avLst/>
              <a:gdLst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09791 w 1181894"/>
                <a:gd name="connsiteY18" fmla="*/ 1538462 h 1808701"/>
                <a:gd name="connsiteX19" fmla="*/ 344624 w 1181894"/>
                <a:gd name="connsiteY19" fmla="*/ 1545494 h 1808701"/>
                <a:gd name="connsiteX20" fmla="*/ 514010 w 1181894"/>
                <a:gd name="connsiteY20" fmla="*/ 1376108 h 1808701"/>
                <a:gd name="connsiteX21" fmla="*/ 344624 w 1181894"/>
                <a:gd name="connsiteY21" fmla="*/ 1206722 h 1808701"/>
                <a:gd name="connsiteX22" fmla="*/ 188549 w 1181894"/>
                <a:gd name="connsiteY22" fmla="*/ 1310175 h 1808701"/>
                <a:gd name="connsiteX23" fmla="*/ 187136 w 1181894"/>
                <a:gd name="connsiteY23" fmla="*/ 1317175 h 1808701"/>
                <a:gd name="connsiteX24" fmla="*/ 184132 w 1181894"/>
                <a:gd name="connsiteY24" fmla="*/ 1318661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84132 w 1181894"/>
                <a:gd name="connsiteY23" fmla="*/ 1318661 h 1808701"/>
                <a:gd name="connsiteX24" fmla="*/ 156369 w 1181894"/>
                <a:gd name="connsiteY24" fmla="*/ 1312608 h 1808701"/>
                <a:gd name="connsiteX25" fmla="*/ 129382 w 1181894"/>
                <a:gd name="connsiteY25" fmla="*/ 1252283 h 1808701"/>
                <a:gd name="connsiteX26" fmla="*/ 0 w 1181894"/>
                <a:gd name="connsiteY26" fmla="*/ 943514 h 1808701"/>
                <a:gd name="connsiteX27" fmla="*/ 170657 w 1181894"/>
                <a:gd name="connsiteY27" fmla="*/ 435514 h 1808701"/>
                <a:gd name="connsiteX28" fmla="*/ 331788 w 1181894"/>
                <a:gd name="connsiteY28" fmla="*/ 366458 h 1808701"/>
                <a:gd name="connsiteX29" fmla="*/ 345001 w 1181894"/>
                <a:gd name="connsiteY29" fmla="*/ 360296 h 1808701"/>
                <a:gd name="connsiteX30" fmla="*/ 346107 w 1181894"/>
                <a:gd name="connsiteY30" fmla="*/ 352465 h 1808701"/>
                <a:gd name="connsiteX31" fmla="*/ 350986 w 1181894"/>
                <a:gd name="connsiteY31" fmla="*/ 285086 h 1808701"/>
                <a:gd name="connsiteX32" fmla="*/ 345300 w 1181894"/>
                <a:gd name="connsiteY32" fmla="*/ 279286 h 1808701"/>
                <a:gd name="connsiteX33" fmla="*/ 332410 w 1181894"/>
                <a:gd name="connsiteY33" fmla="*/ 276684 h 1808701"/>
                <a:gd name="connsiteX34" fmla="*/ 244461 w 1181894"/>
                <a:gd name="connsiteY34" fmla="*/ 144000 h 1808701"/>
                <a:gd name="connsiteX35" fmla="*/ 388461 w 1181894"/>
                <a:gd name="connsiteY35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87136 w 1181894"/>
                <a:gd name="connsiteY22" fmla="*/ 1317175 h 1808701"/>
                <a:gd name="connsiteX23" fmla="*/ 156369 w 1181894"/>
                <a:gd name="connsiteY23" fmla="*/ 1312608 h 1808701"/>
                <a:gd name="connsiteX24" fmla="*/ 129382 w 1181894"/>
                <a:gd name="connsiteY24" fmla="*/ 1252283 h 1808701"/>
                <a:gd name="connsiteX25" fmla="*/ 0 w 1181894"/>
                <a:gd name="connsiteY25" fmla="*/ 943514 h 1808701"/>
                <a:gd name="connsiteX26" fmla="*/ 170657 w 1181894"/>
                <a:gd name="connsiteY26" fmla="*/ 435514 h 1808701"/>
                <a:gd name="connsiteX27" fmla="*/ 331788 w 1181894"/>
                <a:gd name="connsiteY27" fmla="*/ 366458 h 1808701"/>
                <a:gd name="connsiteX28" fmla="*/ 345001 w 1181894"/>
                <a:gd name="connsiteY28" fmla="*/ 360296 h 1808701"/>
                <a:gd name="connsiteX29" fmla="*/ 346107 w 1181894"/>
                <a:gd name="connsiteY29" fmla="*/ 352465 h 1808701"/>
                <a:gd name="connsiteX30" fmla="*/ 350986 w 1181894"/>
                <a:gd name="connsiteY30" fmla="*/ 285086 h 1808701"/>
                <a:gd name="connsiteX31" fmla="*/ 345300 w 1181894"/>
                <a:gd name="connsiteY31" fmla="*/ 279286 h 1808701"/>
                <a:gd name="connsiteX32" fmla="*/ 332410 w 1181894"/>
                <a:gd name="connsiteY32" fmla="*/ 276684 h 1808701"/>
                <a:gd name="connsiteX33" fmla="*/ 244461 w 1181894"/>
                <a:gd name="connsiteY33" fmla="*/ 144000 h 1808701"/>
                <a:gd name="connsiteX34" fmla="*/ 388461 w 1181894"/>
                <a:gd name="connsiteY34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51551 w 1181894"/>
                <a:gd name="connsiteY5" fmla="*/ 241241 h 1808701"/>
                <a:gd name="connsiteX6" fmla="*/ 570566 w 1181894"/>
                <a:gd name="connsiteY6" fmla="*/ 248589 h 1808701"/>
                <a:gd name="connsiteX7" fmla="*/ 597694 w 1181894"/>
                <a:gd name="connsiteY7" fmla="*/ 233108 h 1808701"/>
                <a:gd name="connsiteX8" fmla="*/ 762794 w 1181894"/>
                <a:gd name="connsiteY8" fmla="*/ 93408 h 1808701"/>
                <a:gd name="connsiteX9" fmla="*/ 816769 w 1181894"/>
                <a:gd name="connsiteY9" fmla="*/ 182308 h 1808701"/>
                <a:gd name="connsiteX10" fmla="*/ 1181894 w 1181894"/>
                <a:gd name="connsiteY10" fmla="*/ 347408 h 1808701"/>
                <a:gd name="connsiteX11" fmla="*/ 1181894 w 1181894"/>
                <a:gd name="connsiteY11" fmla="*/ 845883 h 1808701"/>
                <a:gd name="connsiteX12" fmla="*/ 832644 w 1181894"/>
                <a:gd name="connsiteY12" fmla="*/ 988758 h 1808701"/>
                <a:gd name="connsiteX13" fmla="*/ 650081 w 1181894"/>
                <a:gd name="connsiteY13" fmla="*/ 1295939 h 1808701"/>
                <a:gd name="connsiteX14" fmla="*/ 700882 w 1181894"/>
                <a:gd name="connsiteY14" fmla="*/ 1678527 h 1808701"/>
                <a:gd name="connsiteX15" fmla="*/ 485776 w 1181894"/>
                <a:gd name="connsiteY15" fmla="*/ 1808701 h 1808701"/>
                <a:gd name="connsiteX16" fmla="*/ 312738 w 1181894"/>
                <a:gd name="connsiteY16" fmla="*/ 1599945 h 1808701"/>
                <a:gd name="connsiteX17" fmla="*/ 296069 w 1181894"/>
                <a:gd name="connsiteY17" fmla="*/ 1554317 h 1808701"/>
                <a:gd name="connsiteX18" fmla="*/ 344624 w 1181894"/>
                <a:gd name="connsiteY18" fmla="*/ 1545494 h 1808701"/>
                <a:gd name="connsiteX19" fmla="*/ 514010 w 1181894"/>
                <a:gd name="connsiteY19" fmla="*/ 1376108 h 1808701"/>
                <a:gd name="connsiteX20" fmla="*/ 344624 w 1181894"/>
                <a:gd name="connsiteY20" fmla="*/ 1206722 h 1808701"/>
                <a:gd name="connsiteX21" fmla="*/ 188549 w 1181894"/>
                <a:gd name="connsiteY21" fmla="*/ 1310175 h 1808701"/>
                <a:gd name="connsiteX22" fmla="*/ 156369 w 1181894"/>
                <a:gd name="connsiteY22" fmla="*/ 1312608 h 1808701"/>
                <a:gd name="connsiteX23" fmla="*/ 129382 w 1181894"/>
                <a:gd name="connsiteY23" fmla="*/ 1252283 h 1808701"/>
                <a:gd name="connsiteX24" fmla="*/ 0 w 1181894"/>
                <a:gd name="connsiteY24" fmla="*/ 943514 h 1808701"/>
                <a:gd name="connsiteX25" fmla="*/ 170657 w 1181894"/>
                <a:gd name="connsiteY25" fmla="*/ 435514 h 1808701"/>
                <a:gd name="connsiteX26" fmla="*/ 331788 w 1181894"/>
                <a:gd name="connsiteY26" fmla="*/ 366458 h 1808701"/>
                <a:gd name="connsiteX27" fmla="*/ 345001 w 1181894"/>
                <a:gd name="connsiteY27" fmla="*/ 360296 h 1808701"/>
                <a:gd name="connsiteX28" fmla="*/ 346107 w 1181894"/>
                <a:gd name="connsiteY28" fmla="*/ 352465 h 1808701"/>
                <a:gd name="connsiteX29" fmla="*/ 350986 w 1181894"/>
                <a:gd name="connsiteY29" fmla="*/ 285086 h 1808701"/>
                <a:gd name="connsiteX30" fmla="*/ 345300 w 1181894"/>
                <a:gd name="connsiteY30" fmla="*/ 279286 h 1808701"/>
                <a:gd name="connsiteX31" fmla="*/ 332410 w 1181894"/>
                <a:gd name="connsiteY31" fmla="*/ 276684 h 1808701"/>
                <a:gd name="connsiteX32" fmla="*/ 244461 w 1181894"/>
                <a:gd name="connsiteY32" fmla="*/ 144000 h 1808701"/>
                <a:gd name="connsiteX33" fmla="*/ 388461 w 1181894"/>
                <a:gd name="connsiteY33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21723 w 1181894"/>
                <a:gd name="connsiteY4" fmla="*/ 209454 h 1808701"/>
                <a:gd name="connsiteX5" fmla="*/ 570566 w 1181894"/>
                <a:gd name="connsiteY5" fmla="*/ 248589 h 1808701"/>
                <a:gd name="connsiteX6" fmla="*/ 597694 w 1181894"/>
                <a:gd name="connsiteY6" fmla="*/ 233108 h 1808701"/>
                <a:gd name="connsiteX7" fmla="*/ 762794 w 1181894"/>
                <a:gd name="connsiteY7" fmla="*/ 93408 h 1808701"/>
                <a:gd name="connsiteX8" fmla="*/ 816769 w 1181894"/>
                <a:gd name="connsiteY8" fmla="*/ 182308 h 1808701"/>
                <a:gd name="connsiteX9" fmla="*/ 1181894 w 1181894"/>
                <a:gd name="connsiteY9" fmla="*/ 347408 h 1808701"/>
                <a:gd name="connsiteX10" fmla="*/ 1181894 w 1181894"/>
                <a:gd name="connsiteY10" fmla="*/ 845883 h 1808701"/>
                <a:gd name="connsiteX11" fmla="*/ 832644 w 1181894"/>
                <a:gd name="connsiteY11" fmla="*/ 988758 h 1808701"/>
                <a:gd name="connsiteX12" fmla="*/ 650081 w 1181894"/>
                <a:gd name="connsiteY12" fmla="*/ 1295939 h 1808701"/>
                <a:gd name="connsiteX13" fmla="*/ 700882 w 1181894"/>
                <a:gd name="connsiteY13" fmla="*/ 1678527 h 1808701"/>
                <a:gd name="connsiteX14" fmla="*/ 485776 w 1181894"/>
                <a:gd name="connsiteY14" fmla="*/ 1808701 h 1808701"/>
                <a:gd name="connsiteX15" fmla="*/ 312738 w 1181894"/>
                <a:gd name="connsiteY15" fmla="*/ 1599945 h 1808701"/>
                <a:gd name="connsiteX16" fmla="*/ 296069 w 1181894"/>
                <a:gd name="connsiteY16" fmla="*/ 1554317 h 1808701"/>
                <a:gd name="connsiteX17" fmla="*/ 344624 w 1181894"/>
                <a:gd name="connsiteY17" fmla="*/ 1545494 h 1808701"/>
                <a:gd name="connsiteX18" fmla="*/ 514010 w 1181894"/>
                <a:gd name="connsiteY18" fmla="*/ 1376108 h 1808701"/>
                <a:gd name="connsiteX19" fmla="*/ 344624 w 1181894"/>
                <a:gd name="connsiteY19" fmla="*/ 1206722 h 1808701"/>
                <a:gd name="connsiteX20" fmla="*/ 188549 w 1181894"/>
                <a:gd name="connsiteY20" fmla="*/ 1310175 h 1808701"/>
                <a:gd name="connsiteX21" fmla="*/ 156369 w 1181894"/>
                <a:gd name="connsiteY21" fmla="*/ 1312608 h 1808701"/>
                <a:gd name="connsiteX22" fmla="*/ 129382 w 1181894"/>
                <a:gd name="connsiteY22" fmla="*/ 1252283 h 1808701"/>
                <a:gd name="connsiteX23" fmla="*/ 0 w 1181894"/>
                <a:gd name="connsiteY23" fmla="*/ 943514 h 1808701"/>
                <a:gd name="connsiteX24" fmla="*/ 170657 w 1181894"/>
                <a:gd name="connsiteY24" fmla="*/ 435514 h 1808701"/>
                <a:gd name="connsiteX25" fmla="*/ 331788 w 1181894"/>
                <a:gd name="connsiteY25" fmla="*/ 366458 h 1808701"/>
                <a:gd name="connsiteX26" fmla="*/ 345001 w 1181894"/>
                <a:gd name="connsiteY26" fmla="*/ 360296 h 1808701"/>
                <a:gd name="connsiteX27" fmla="*/ 346107 w 1181894"/>
                <a:gd name="connsiteY27" fmla="*/ 352465 h 1808701"/>
                <a:gd name="connsiteX28" fmla="*/ 350986 w 1181894"/>
                <a:gd name="connsiteY28" fmla="*/ 285086 h 1808701"/>
                <a:gd name="connsiteX29" fmla="*/ 345300 w 1181894"/>
                <a:gd name="connsiteY29" fmla="*/ 279286 h 1808701"/>
                <a:gd name="connsiteX30" fmla="*/ 332410 w 1181894"/>
                <a:gd name="connsiteY30" fmla="*/ 276684 h 1808701"/>
                <a:gd name="connsiteX31" fmla="*/ 244461 w 1181894"/>
                <a:gd name="connsiteY31" fmla="*/ 144000 h 1808701"/>
                <a:gd name="connsiteX32" fmla="*/ 388461 w 1181894"/>
                <a:gd name="connsiteY32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45300 w 1181894"/>
                <a:gd name="connsiteY28" fmla="*/ 279286 h 1808701"/>
                <a:gd name="connsiteX29" fmla="*/ 332410 w 1181894"/>
                <a:gd name="connsiteY29" fmla="*/ 276684 h 1808701"/>
                <a:gd name="connsiteX30" fmla="*/ 244461 w 1181894"/>
                <a:gd name="connsiteY30" fmla="*/ 144000 h 1808701"/>
                <a:gd name="connsiteX31" fmla="*/ 388461 w 1181894"/>
                <a:gd name="connsiteY31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50986 w 1181894"/>
                <a:gd name="connsiteY27" fmla="*/ 285086 h 1808701"/>
                <a:gd name="connsiteX28" fmla="*/ 332410 w 1181894"/>
                <a:gd name="connsiteY28" fmla="*/ 276684 h 1808701"/>
                <a:gd name="connsiteX29" fmla="*/ 244461 w 1181894"/>
                <a:gd name="connsiteY29" fmla="*/ 144000 h 1808701"/>
                <a:gd name="connsiteX30" fmla="*/ 388461 w 1181894"/>
                <a:gd name="connsiteY30" fmla="*/ 0 h 1808701"/>
                <a:gd name="connsiteX0" fmla="*/ 388461 w 1181894"/>
                <a:gd name="connsiteY0" fmla="*/ 0 h 1808701"/>
                <a:gd name="connsiteX1" fmla="*/ 532461 w 1181894"/>
                <a:gd name="connsiteY1" fmla="*/ 144000 h 1808701"/>
                <a:gd name="connsiteX2" fmla="*/ 521145 w 1181894"/>
                <a:gd name="connsiteY2" fmla="*/ 200051 h 1808701"/>
                <a:gd name="connsiteX3" fmla="*/ 519833 w 1181894"/>
                <a:gd name="connsiteY3" fmla="*/ 201998 h 1808701"/>
                <a:gd name="connsiteX4" fmla="*/ 570566 w 1181894"/>
                <a:gd name="connsiteY4" fmla="*/ 248589 h 1808701"/>
                <a:gd name="connsiteX5" fmla="*/ 597694 w 1181894"/>
                <a:gd name="connsiteY5" fmla="*/ 233108 h 1808701"/>
                <a:gd name="connsiteX6" fmla="*/ 762794 w 1181894"/>
                <a:gd name="connsiteY6" fmla="*/ 93408 h 1808701"/>
                <a:gd name="connsiteX7" fmla="*/ 816769 w 1181894"/>
                <a:gd name="connsiteY7" fmla="*/ 182308 h 1808701"/>
                <a:gd name="connsiteX8" fmla="*/ 1181894 w 1181894"/>
                <a:gd name="connsiteY8" fmla="*/ 347408 h 1808701"/>
                <a:gd name="connsiteX9" fmla="*/ 1181894 w 1181894"/>
                <a:gd name="connsiteY9" fmla="*/ 845883 h 1808701"/>
                <a:gd name="connsiteX10" fmla="*/ 832644 w 1181894"/>
                <a:gd name="connsiteY10" fmla="*/ 988758 h 1808701"/>
                <a:gd name="connsiteX11" fmla="*/ 650081 w 1181894"/>
                <a:gd name="connsiteY11" fmla="*/ 1295939 h 1808701"/>
                <a:gd name="connsiteX12" fmla="*/ 700882 w 1181894"/>
                <a:gd name="connsiteY12" fmla="*/ 1678527 h 1808701"/>
                <a:gd name="connsiteX13" fmla="*/ 485776 w 1181894"/>
                <a:gd name="connsiteY13" fmla="*/ 1808701 h 1808701"/>
                <a:gd name="connsiteX14" fmla="*/ 312738 w 1181894"/>
                <a:gd name="connsiteY14" fmla="*/ 1599945 h 1808701"/>
                <a:gd name="connsiteX15" fmla="*/ 296069 w 1181894"/>
                <a:gd name="connsiteY15" fmla="*/ 1554317 h 1808701"/>
                <a:gd name="connsiteX16" fmla="*/ 344624 w 1181894"/>
                <a:gd name="connsiteY16" fmla="*/ 1545494 h 1808701"/>
                <a:gd name="connsiteX17" fmla="*/ 514010 w 1181894"/>
                <a:gd name="connsiteY17" fmla="*/ 1376108 h 1808701"/>
                <a:gd name="connsiteX18" fmla="*/ 344624 w 1181894"/>
                <a:gd name="connsiteY18" fmla="*/ 1206722 h 1808701"/>
                <a:gd name="connsiteX19" fmla="*/ 188549 w 1181894"/>
                <a:gd name="connsiteY19" fmla="*/ 1310175 h 1808701"/>
                <a:gd name="connsiteX20" fmla="*/ 156369 w 1181894"/>
                <a:gd name="connsiteY20" fmla="*/ 1312608 h 1808701"/>
                <a:gd name="connsiteX21" fmla="*/ 129382 w 1181894"/>
                <a:gd name="connsiteY21" fmla="*/ 1252283 h 1808701"/>
                <a:gd name="connsiteX22" fmla="*/ 0 w 1181894"/>
                <a:gd name="connsiteY22" fmla="*/ 943514 h 1808701"/>
                <a:gd name="connsiteX23" fmla="*/ 170657 w 1181894"/>
                <a:gd name="connsiteY23" fmla="*/ 435514 h 1808701"/>
                <a:gd name="connsiteX24" fmla="*/ 331788 w 1181894"/>
                <a:gd name="connsiteY24" fmla="*/ 366458 h 1808701"/>
                <a:gd name="connsiteX25" fmla="*/ 345001 w 1181894"/>
                <a:gd name="connsiteY25" fmla="*/ 360296 h 1808701"/>
                <a:gd name="connsiteX26" fmla="*/ 346107 w 1181894"/>
                <a:gd name="connsiteY26" fmla="*/ 352465 h 1808701"/>
                <a:gd name="connsiteX27" fmla="*/ 332410 w 1181894"/>
                <a:gd name="connsiteY27" fmla="*/ 276684 h 1808701"/>
                <a:gd name="connsiteX28" fmla="*/ 244461 w 1181894"/>
                <a:gd name="connsiteY28" fmla="*/ 144000 h 1808701"/>
                <a:gd name="connsiteX29" fmla="*/ 388461 w 1181894"/>
                <a:gd name="connsiteY29" fmla="*/ 0 h 180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1894" h="1808701">
                  <a:moveTo>
                    <a:pt x="388461" y="0"/>
                  </a:moveTo>
                  <a:cubicBezTo>
                    <a:pt x="467990" y="0"/>
                    <a:pt x="532461" y="64471"/>
                    <a:pt x="532461" y="144000"/>
                  </a:cubicBezTo>
                  <a:cubicBezTo>
                    <a:pt x="532461" y="163882"/>
                    <a:pt x="528432" y="182824"/>
                    <a:pt x="521145" y="200051"/>
                  </a:cubicBezTo>
                  <a:lnTo>
                    <a:pt x="519833" y="201998"/>
                  </a:lnTo>
                  <a:lnTo>
                    <a:pt x="570566" y="248589"/>
                  </a:lnTo>
                  <a:lnTo>
                    <a:pt x="597694" y="233108"/>
                  </a:lnTo>
                  <a:lnTo>
                    <a:pt x="762794" y="93408"/>
                  </a:lnTo>
                  <a:lnTo>
                    <a:pt x="816769" y="182308"/>
                  </a:lnTo>
                  <a:lnTo>
                    <a:pt x="1181894" y="347408"/>
                  </a:lnTo>
                  <a:lnTo>
                    <a:pt x="1181894" y="845883"/>
                  </a:lnTo>
                  <a:lnTo>
                    <a:pt x="832644" y="988758"/>
                  </a:lnTo>
                  <a:lnTo>
                    <a:pt x="650081" y="1295939"/>
                  </a:lnTo>
                  <a:lnTo>
                    <a:pt x="700882" y="1678527"/>
                  </a:lnTo>
                  <a:lnTo>
                    <a:pt x="485776" y="1808701"/>
                  </a:lnTo>
                  <a:lnTo>
                    <a:pt x="312738" y="1599945"/>
                  </a:lnTo>
                  <a:cubicBezTo>
                    <a:pt x="294680" y="1580829"/>
                    <a:pt x="290910" y="1566178"/>
                    <a:pt x="296069" y="1554317"/>
                  </a:cubicBezTo>
                  <a:lnTo>
                    <a:pt x="344624" y="1545494"/>
                  </a:lnTo>
                  <a:cubicBezTo>
                    <a:pt x="438173" y="1545494"/>
                    <a:pt x="514010" y="1469657"/>
                    <a:pt x="514010" y="1376108"/>
                  </a:cubicBezTo>
                  <a:cubicBezTo>
                    <a:pt x="514010" y="1282559"/>
                    <a:pt x="438173" y="1206722"/>
                    <a:pt x="344624" y="1206722"/>
                  </a:cubicBezTo>
                  <a:cubicBezTo>
                    <a:pt x="274462" y="1206722"/>
                    <a:pt x="214264" y="1249381"/>
                    <a:pt x="188549" y="1310175"/>
                  </a:cubicBezTo>
                  <a:lnTo>
                    <a:pt x="156369" y="1312608"/>
                  </a:lnTo>
                  <a:cubicBezTo>
                    <a:pt x="147244" y="1301545"/>
                    <a:pt x="155443" y="1313799"/>
                    <a:pt x="129382" y="1252283"/>
                  </a:cubicBezTo>
                  <a:cubicBezTo>
                    <a:pt x="74349" y="1149360"/>
                    <a:pt x="43127" y="1046437"/>
                    <a:pt x="0" y="943514"/>
                  </a:cubicBezTo>
                  <a:lnTo>
                    <a:pt x="170657" y="435514"/>
                  </a:lnTo>
                  <a:lnTo>
                    <a:pt x="331788" y="366458"/>
                  </a:lnTo>
                  <a:lnTo>
                    <a:pt x="345001" y="360296"/>
                  </a:lnTo>
                  <a:lnTo>
                    <a:pt x="346107" y="352465"/>
                  </a:lnTo>
                  <a:cubicBezTo>
                    <a:pt x="344009" y="338530"/>
                    <a:pt x="349351" y="311428"/>
                    <a:pt x="332410" y="276684"/>
                  </a:cubicBezTo>
                  <a:cubicBezTo>
                    <a:pt x="280726" y="254824"/>
                    <a:pt x="244461" y="203647"/>
                    <a:pt x="244461" y="144000"/>
                  </a:cubicBezTo>
                  <a:cubicBezTo>
                    <a:pt x="244461" y="64471"/>
                    <a:pt x="308932" y="0"/>
                    <a:pt x="38846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4CCAC-468A-F8D7-F8E2-DE8BAB9DD2EB}"/>
                </a:ext>
              </a:extLst>
            </p:cNvPr>
            <p:cNvSpPr/>
            <p:nvPr/>
          </p:nvSpPr>
          <p:spPr>
            <a:xfrm>
              <a:off x="4967522" y="1244601"/>
              <a:ext cx="2696168" cy="1907139"/>
            </a:xfrm>
            <a:custGeom>
              <a:avLst/>
              <a:gdLst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239047 w 1651795"/>
                <a:gd name="connsiteY11" fmla="*/ 1064320 h 1168400"/>
                <a:gd name="connsiteX12" fmla="*/ 1054894 w 1651795"/>
                <a:gd name="connsiteY12" fmla="*/ 1168400 h 1168400"/>
                <a:gd name="connsiteX13" fmla="*/ 496094 w 1651795"/>
                <a:gd name="connsiteY13" fmla="*/ 996950 h 1168400"/>
                <a:gd name="connsiteX14" fmla="*/ 378619 w 1651795"/>
                <a:gd name="connsiteY14" fmla="*/ 722313 h 1168400"/>
                <a:gd name="connsiteX15" fmla="*/ 360860 w 1651795"/>
                <a:gd name="connsiteY15" fmla="*/ 684669 h 1168400"/>
                <a:gd name="connsiteX16" fmla="*/ 352298 w 1651795"/>
                <a:gd name="connsiteY16" fmla="*/ 684178 h 1168400"/>
                <a:gd name="connsiteX17" fmla="*/ 294255 w 1651795"/>
                <a:gd name="connsiteY17" fmla="*/ 670326 h 1168400"/>
                <a:gd name="connsiteX18" fmla="*/ 288409 w 1651795"/>
                <a:gd name="connsiteY18" fmla="*/ 673086 h 1168400"/>
                <a:gd name="connsiteX19" fmla="*/ 281264 w 1651795"/>
                <a:gd name="connsiteY19" fmla="*/ 708475 h 1168400"/>
                <a:gd name="connsiteX20" fmla="*/ 148580 w 1651795"/>
                <a:gd name="connsiteY20" fmla="*/ 796424 h 1168400"/>
                <a:gd name="connsiteX21" fmla="*/ 4580 w 1651795"/>
                <a:gd name="connsiteY21" fmla="*/ 652424 h 1168400"/>
                <a:gd name="connsiteX22" fmla="*/ 148580 w 1651795"/>
                <a:gd name="connsiteY22" fmla="*/ 508424 h 1168400"/>
                <a:gd name="connsiteX23" fmla="*/ 184224 w 1651795"/>
                <a:gd name="connsiteY23" fmla="*/ 515620 h 1168400"/>
                <a:gd name="connsiteX24" fmla="*/ 182566 w 1651795"/>
                <a:gd name="connsiteY24" fmla="*/ 511967 h 1168400"/>
                <a:gd name="connsiteX25" fmla="*/ 235605 w 1651795"/>
                <a:gd name="connsiteY25" fmla="*/ 476751 h 1168400"/>
                <a:gd name="connsiteX26" fmla="*/ 243770 w 1651795"/>
                <a:gd name="connsiteY26" fmla="*/ 455621 h 1168400"/>
                <a:gd name="connsiteX27" fmla="*/ 221456 w 1651795"/>
                <a:gd name="connsiteY27" fmla="*/ 415132 h 1168400"/>
                <a:gd name="connsiteX28" fmla="*/ 0 w 1651795"/>
                <a:gd name="connsiteY28" fmla="*/ 127794 h 1168400"/>
                <a:gd name="connsiteX29" fmla="*/ 197644 w 1651795"/>
                <a:gd name="connsiteY29" fmla="*/ 6350 h 1168400"/>
                <a:gd name="connsiteX30" fmla="*/ 510381 w 1651795"/>
                <a:gd name="connsiteY30" fmla="*/ 241300 h 1168400"/>
                <a:gd name="connsiteX31" fmla="*/ 856457 w 1651795"/>
                <a:gd name="connsiteY31" fmla="*/ 23495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30497 w 1651795"/>
                <a:gd name="connsiteY10" fmla="*/ 1047409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83128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8409 w 1651795"/>
                <a:gd name="connsiteY17" fmla="*/ 673086 h 1168400"/>
                <a:gd name="connsiteX18" fmla="*/ 281264 w 1651795"/>
                <a:gd name="connsiteY18" fmla="*/ 708475 h 1168400"/>
                <a:gd name="connsiteX19" fmla="*/ 148580 w 1651795"/>
                <a:gd name="connsiteY19" fmla="*/ 796424 h 1168400"/>
                <a:gd name="connsiteX20" fmla="*/ 4580 w 1651795"/>
                <a:gd name="connsiteY20" fmla="*/ 652424 h 1168400"/>
                <a:gd name="connsiteX21" fmla="*/ 148580 w 1651795"/>
                <a:gd name="connsiteY21" fmla="*/ 508424 h 1168400"/>
                <a:gd name="connsiteX22" fmla="*/ 184224 w 1651795"/>
                <a:gd name="connsiteY22" fmla="*/ 515620 h 1168400"/>
                <a:gd name="connsiteX23" fmla="*/ 182566 w 1651795"/>
                <a:gd name="connsiteY23" fmla="*/ 511967 h 1168400"/>
                <a:gd name="connsiteX24" fmla="*/ 235605 w 1651795"/>
                <a:gd name="connsiteY24" fmla="*/ 476751 h 1168400"/>
                <a:gd name="connsiteX25" fmla="*/ 243770 w 1651795"/>
                <a:gd name="connsiteY25" fmla="*/ 455621 h 1168400"/>
                <a:gd name="connsiteX26" fmla="*/ 221456 w 1651795"/>
                <a:gd name="connsiteY26" fmla="*/ 415132 h 1168400"/>
                <a:gd name="connsiteX27" fmla="*/ 0 w 1651795"/>
                <a:gd name="connsiteY27" fmla="*/ 127794 h 1168400"/>
                <a:gd name="connsiteX28" fmla="*/ 197644 w 1651795"/>
                <a:gd name="connsiteY28" fmla="*/ 6350 h 1168400"/>
                <a:gd name="connsiteX29" fmla="*/ 510381 w 1651795"/>
                <a:gd name="connsiteY29" fmla="*/ 241300 h 1168400"/>
                <a:gd name="connsiteX30" fmla="*/ 856457 w 1651795"/>
                <a:gd name="connsiteY30" fmla="*/ 234950 h 1168400"/>
                <a:gd name="connsiteX31" fmla="*/ 1170782 w 1651795"/>
                <a:gd name="connsiteY31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352298 w 1651795"/>
                <a:gd name="connsiteY15" fmla="*/ 684178 h 1168400"/>
                <a:gd name="connsiteX16" fmla="*/ 294255 w 1651795"/>
                <a:gd name="connsiteY16" fmla="*/ 670326 h 1168400"/>
                <a:gd name="connsiteX17" fmla="*/ 281264 w 1651795"/>
                <a:gd name="connsiteY17" fmla="*/ 708475 h 1168400"/>
                <a:gd name="connsiteX18" fmla="*/ 148580 w 1651795"/>
                <a:gd name="connsiteY18" fmla="*/ 796424 h 1168400"/>
                <a:gd name="connsiteX19" fmla="*/ 4580 w 1651795"/>
                <a:gd name="connsiteY19" fmla="*/ 652424 h 1168400"/>
                <a:gd name="connsiteX20" fmla="*/ 148580 w 1651795"/>
                <a:gd name="connsiteY20" fmla="*/ 508424 h 1168400"/>
                <a:gd name="connsiteX21" fmla="*/ 184224 w 1651795"/>
                <a:gd name="connsiteY21" fmla="*/ 515620 h 1168400"/>
                <a:gd name="connsiteX22" fmla="*/ 182566 w 1651795"/>
                <a:gd name="connsiteY22" fmla="*/ 511967 h 1168400"/>
                <a:gd name="connsiteX23" fmla="*/ 235605 w 1651795"/>
                <a:gd name="connsiteY23" fmla="*/ 476751 h 1168400"/>
                <a:gd name="connsiteX24" fmla="*/ 243770 w 1651795"/>
                <a:gd name="connsiteY24" fmla="*/ 455621 h 1168400"/>
                <a:gd name="connsiteX25" fmla="*/ 221456 w 1651795"/>
                <a:gd name="connsiteY25" fmla="*/ 415132 h 1168400"/>
                <a:gd name="connsiteX26" fmla="*/ 0 w 1651795"/>
                <a:gd name="connsiteY26" fmla="*/ 127794 h 1168400"/>
                <a:gd name="connsiteX27" fmla="*/ 197644 w 1651795"/>
                <a:gd name="connsiteY27" fmla="*/ 6350 h 1168400"/>
                <a:gd name="connsiteX28" fmla="*/ 510381 w 1651795"/>
                <a:gd name="connsiteY28" fmla="*/ 241300 h 1168400"/>
                <a:gd name="connsiteX29" fmla="*/ 856457 w 1651795"/>
                <a:gd name="connsiteY29" fmla="*/ 234950 h 1168400"/>
                <a:gd name="connsiteX30" fmla="*/ 1170782 w 1651795"/>
                <a:gd name="connsiteY30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182566 w 1651795"/>
                <a:gd name="connsiteY21" fmla="*/ 511967 h 1168400"/>
                <a:gd name="connsiteX22" fmla="*/ 235605 w 1651795"/>
                <a:gd name="connsiteY22" fmla="*/ 476751 h 1168400"/>
                <a:gd name="connsiteX23" fmla="*/ 243770 w 1651795"/>
                <a:gd name="connsiteY23" fmla="*/ 455621 h 1168400"/>
                <a:gd name="connsiteX24" fmla="*/ 221456 w 1651795"/>
                <a:gd name="connsiteY24" fmla="*/ 415132 h 1168400"/>
                <a:gd name="connsiteX25" fmla="*/ 0 w 1651795"/>
                <a:gd name="connsiteY25" fmla="*/ 127794 h 1168400"/>
                <a:gd name="connsiteX26" fmla="*/ 197644 w 1651795"/>
                <a:gd name="connsiteY26" fmla="*/ 6350 h 1168400"/>
                <a:gd name="connsiteX27" fmla="*/ 510381 w 1651795"/>
                <a:gd name="connsiteY27" fmla="*/ 241300 h 1168400"/>
                <a:gd name="connsiteX28" fmla="*/ 856457 w 1651795"/>
                <a:gd name="connsiteY28" fmla="*/ 234950 h 1168400"/>
                <a:gd name="connsiteX29" fmla="*/ 1170782 w 1651795"/>
                <a:gd name="connsiteY29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35605 w 1651795"/>
                <a:gd name="connsiteY21" fmla="*/ 476751 h 1168400"/>
                <a:gd name="connsiteX22" fmla="*/ 243770 w 1651795"/>
                <a:gd name="connsiteY22" fmla="*/ 455621 h 1168400"/>
                <a:gd name="connsiteX23" fmla="*/ 221456 w 1651795"/>
                <a:gd name="connsiteY23" fmla="*/ 415132 h 1168400"/>
                <a:gd name="connsiteX24" fmla="*/ 0 w 1651795"/>
                <a:gd name="connsiteY24" fmla="*/ 127794 h 1168400"/>
                <a:gd name="connsiteX25" fmla="*/ 197644 w 1651795"/>
                <a:gd name="connsiteY25" fmla="*/ 6350 h 1168400"/>
                <a:gd name="connsiteX26" fmla="*/ 510381 w 1651795"/>
                <a:gd name="connsiteY26" fmla="*/ 241300 h 1168400"/>
                <a:gd name="connsiteX27" fmla="*/ 856457 w 1651795"/>
                <a:gd name="connsiteY27" fmla="*/ 234950 h 1168400"/>
                <a:gd name="connsiteX28" fmla="*/ 1170782 w 1651795"/>
                <a:gd name="connsiteY28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55287 w 1651795"/>
                <a:gd name="connsiteY5" fmla="*/ 938643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457662 w 1651795"/>
                <a:gd name="connsiteY4" fmla="*/ 942989 h 1168400"/>
                <a:gd name="connsiteX5" fmla="*/ 1464876 w 1651795"/>
                <a:gd name="connsiteY5" fmla="*/ 891144 h 1168400"/>
                <a:gd name="connsiteX6" fmla="*/ 1295490 w 1651795"/>
                <a:gd name="connsiteY6" fmla="*/ 721758 h 1168400"/>
                <a:gd name="connsiteX7" fmla="*/ 1126104 w 1651795"/>
                <a:gd name="connsiteY7" fmla="*/ 891144 h 1168400"/>
                <a:gd name="connsiteX8" fmla="*/ 1229557 w 1651795"/>
                <a:gd name="connsiteY8" fmla="*/ 1047219 h 1168400"/>
                <a:gd name="connsiteX9" fmla="*/ 1223353 w 1651795"/>
                <a:gd name="connsiteY9" fmla="*/ 1092653 h 1168400"/>
                <a:gd name="connsiteX10" fmla="*/ 1054894 w 1651795"/>
                <a:gd name="connsiteY10" fmla="*/ 1168400 h 1168400"/>
                <a:gd name="connsiteX11" fmla="*/ 496094 w 1651795"/>
                <a:gd name="connsiteY11" fmla="*/ 996950 h 1168400"/>
                <a:gd name="connsiteX12" fmla="*/ 378619 w 1651795"/>
                <a:gd name="connsiteY12" fmla="*/ 722313 h 1168400"/>
                <a:gd name="connsiteX13" fmla="*/ 360860 w 1651795"/>
                <a:gd name="connsiteY13" fmla="*/ 684669 h 1168400"/>
                <a:gd name="connsiteX14" fmla="*/ 294255 w 1651795"/>
                <a:gd name="connsiteY14" fmla="*/ 670326 h 1168400"/>
                <a:gd name="connsiteX15" fmla="*/ 281264 w 1651795"/>
                <a:gd name="connsiteY15" fmla="*/ 708475 h 1168400"/>
                <a:gd name="connsiteX16" fmla="*/ 148580 w 1651795"/>
                <a:gd name="connsiteY16" fmla="*/ 796424 h 1168400"/>
                <a:gd name="connsiteX17" fmla="*/ 4580 w 1651795"/>
                <a:gd name="connsiteY17" fmla="*/ 652424 h 1168400"/>
                <a:gd name="connsiteX18" fmla="*/ 148580 w 1651795"/>
                <a:gd name="connsiteY18" fmla="*/ 508424 h 1168400"/>
                <a:gd name="connsiteX19" fmla="*/ 184224 w 1651795"/>
                <a:gd name="connsiteY19" fmla="*/ 515620 h 1168400"/>
                <a:gd name="connsiteX20" fmla="*/ 243770 w 1651795"/>
                <a:gd name="connsiteY20" fmla="*/ 455621 h 1168400"/>
                <a:gd name="connsiteX21" fmla="*/ 221456 w 1651795"/>
                <a:gd name="connsiteY21" fmla="*/ 415132 h 1168400"/>
                <a:gd name="connsiteX22" fmla="*/ 0 w 1651795"/>
                <a:gd name="connsiteY22" fmla="*/ 127794 h 1168400"/>
                <a:gd name="connsiteX23" fmla="*/ 197644 w 1651795"/>
                <a:gd name="connsiteY23" fmla="*/ 6350 h 1168400"/>
                <a:gd name="connsiteX24" fmla="*/ 510381 w 1651795"/>
                <a:gd name="connsiteY24" fmla="*/ 241300 h 1168400"/>
                <a:gd name="connsiteX25" fmla="*/ 856457 w 1651795"/>
                <a:gd name="connsiteY25" fmla="*/ 234950 h 1168400"/>
                <a:gd name="connsiteX26" fmla="*/ 1170782 w 1651795"/>
                <a:gd name="connsiteY26" fmla="*/ 0 h 1168400"/>
                <a:gd name="connsiteX0" fmla="*/ 1170782 w 1651795"/>
                <a:gd name="connsiteY0" fmla="*/ 0 h 1168400"/>
                <a:gd name="connsiteX1" fmla="*/ 1597819 w 1651795"/>
                <a:gd name="connsiteY1" fmla="*/ 254000 h 1168400"/>
                <a:gd name="connsiteX2" fmla="*/ 1555750 w 1651795"/>
                <a:gd name="connsiteY2" fmla="*/ 644525 h 1168400"/>
                <a:gd name="connsiteX3" fmla="*/ 1651795 w 1651795"/>
                <a:gd name="connsiteY3" fmla="*/ 805656 h 1168400"/>
                <a:gd name="connsiteX4" fmla="*/ 1502570 w 1651795"/>
                <a:gd name="connsiteY4" fmla="*/ 954881 h 1168400"/>
                <a:gd name="connsiteX5" fmla="*/ 1457662 w 1651795"/>
                <a:gd name="connsiteY5" fmla="*/ 942989 h 1168400"/>
                <a:gd name="connsiteX6" fmla="*/ 1464876 w 1651795"/>
                <a:gd name="connsiteY6" fmla="*/ 891144 h 1168400"/>
                <a:gd name="connsiteX7" fmla="*/ 1295490 w 1651795"/>
                <a:gd name="connsiteY7" fmla="*/ 721758 h 1168400"/>
                <a:gd name="connsiteX8" fmla="*/ 1126104 w 1651795"/>
                <a:gd name="connsiteY8" fmla="*/ 891144 h 1168400"/>
                <a:gd name="connsiteX9" fmla="*/ 1229557 w 1651795"/>
                <a:gd name="connsiteY9" fmla="*/ 1047219 h 1168400"/>
                <a:gd name="connsiteX10" fmla="*/ 1223353 w 1651795"/>
                <a:gd name="connsiteY10" fmla="*/ 1092653 h 1168400"/>
                <a:gd name="connsiteX11" fmla="*/ 1054894 w 1651795"/>
                <a:gd name="connsiteY11" fmla="*/ 1168400 h 1168400"/>
                <a:gd name="connsiteX12" fmla="*/ 496094 w 1651795"/>
                <a:gd name="connsiteY12" fmla="*/ 996950 h 1168400"/>
                <a:gd name="connsiteX13" fmla="*/ 378619 w 1651795"/>
                <a:gd name="connsiteY13" fmla="*/ 722313 h 1168400"/>
                <a:gd name="connsiteX14" fmla="*/ 360860 w 1651795"/>
                <a:gd name="connsiteY14" fmla="*/ 684669 h 1168400"/>
                <a:gd name="connsiteX15" fmla="*/ 294255 w 1651795"/>
                <a:gd name="connsiteY15" fmla="*/ 670326 h 1168400"/>
                <a:gd name="connsiteX16" fmla="*/ 281264 w 1651795"/>
                <a:gd name="connsiteY16" fmla="*/ 708475 h 1168400"/>
                <a:gd name="connsiteX17" fmla="*/ 148580 w 1651795"/>
                <a:gd name="connsiteY17" fmla="*/ 796424 h 1168400"/>
                <a:gd name="connsiteX18" fmla="*/ 4580 w 1651795"/>
                <a:gd name="connsiteY18" fmla="*/ 652424 h 1168400"/>
                <a:gd name="connsiteX19" fmla="*/ 148580 w 1651795"/>
                <a:gd name="connsiteY19" fmla="*/ 508424 h 1168400"/>
                <a:gd name="connsiteX20" fmla="*/ 184224 w 1651795"/>
                <a:gd name="connsiteY20" fmla="*/ 515620 h 1168400"/>
                <a:gd name="connsiteX21" fmla="*/ 243770 w 1651795"/>
                <a:gd name="connsiteY21" fmla="*/ 455621 h 1168400"/>
                <a:gd name="connsiteX22" fmla="*/ 221456 w 1651795"/>
                <a:gd name="connsiteY22" fmla="*/ 415132 h 1168400"/>
                <a:gd name="connsiteX23" fmla="*/ 0 w 1651795"/>
                <a:gd name="connsiteY23" fmla="*/ 127794 h 1168400"/>
                <a:gd name="connsiteX24" fmla="*/ 197644 w 1651795"/>
                <a:gd name="connsiteY24" fmla="*/ 6350 h 1168400"/>
                <a:gd name="connsiteX25" fmla="*/ 510381 w 1651795"/>
                <a:gd name="connsiteY25" fmla="*/ 241300 h 1168400"/>
                <a:gd name="connsiteX26" fmla="*/ 856457 w 1651795"/>
                <a:gd name="connsiteY26" fmla="*/ 234950 h 1168400"/>
                <a:gd name="connsiteX27" fmla="*/ 1170782 w 1651795"/>
                <a:gd name="connsiteY27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51795" h="1168400">
                  <a:moveTo>
                    <a:pt x="1170782" y="0"/>
                  </a:moveTo>
                  <a:lnTo>
                    <a:pt x="1597819" y="254000"/>
                  </a:lnTo>
                  <a:lnTo>
                    <a:pt x="1555750" y="644525"/>
                  </a:lnTo>
                  <a:lnTo>
                    <a:pt x="1651795" y="805656"/>
                  </a:lnTo>
                  <a:cubicBezTo>
                    <a:pt x="1642932" y="857382"/>
                    <a:pt x="1534926" y="931992"/>
                    <a:pt x="1502570" y="954881"/>
                  </a:cubicBezTo>
                  <a:cubicBezTo>
                    <a:pt x="1470214" y="977770"/>
                    <a:pt x="1463944" y="953612"/>
                    <a:pt x="1457662" y="942989"/>
                  </a:cubicBezTo>
                  <a:lnTo>
                    <a:pt x="1464876" y="891144"/>
                  </a:lnTo>
                  <a:cubicBezTo>
                    <a:pt x="1464876" y="797595"/>
                    <a:pt x="1389039" y="721758"/>
                    <a:pt x="1295490" y="721758"/>
                  </a:cubicBezTo>
                  <a:cubicBezTo>
                    <a:pt x="1201941" y="721758"/>
                    <a:pt x="1126104" y="797595"/>
                    <a:pt x="1126104" y="891144"/>
                  </a:cubicBezTo>
                  <a:cubicBezTo>
                    <a:pt x="1126104" y="961306"/>
                    <a:pt x="1168763" y="1021505"/>
                    <a:pt x="1229557" y="1047219"/>
                  </a:cubicBezTo>
                  <a:lnTo>
                    <a:pt x="1223353" y="1092653"/>
                  </a:lnTo>
                  <a:lnTo>
                    <a:pt x="1054894" y="1168400"/>
                  </a:lnTo>
                  <a:lnTo>
                    <a:pt x="496094" y="996950"/>
                  </a:lnTo>
                  <a:lnTo>
                    <a:pt x="378619" y="722313"/>
                  </a:lnTo>
                  <a:lnTo>
                    <a:pt x="360860" y="684669"/>
                  </a:lnTo>
                  <a:lnTo>
                    <a:pt x="294255" y="670326"/>
                  </a:lnTo>
                  <a:lnTo>
                    <a:pt x="281264" y="708475"/>
                  </a:lnTo>
                  <a:cubicBezTo>
                    <a:pt x="259404" y="760159"/>
                    <a:pt x="208227" y="796424"/>
                    <a:pt x="148580" y="796424"/>
                  </a:cubicBezTo>
                  <a:cubicBezTo>
                    <a:pt x="69051" y="796424"/>
                    <a:pt x="4580" y="731953"/>
                    <a:pt x="4580" y="652424"/>
                  </a:cubicBezTo>
                  <a:cubicBezTo>
                    <a:pt x="4580" y="572895"/>
                    <a:pt x="69051" y="508424"/>
                    <a:pt x="148580" y="508424"/>
                  </a:cubicBezTo>
                  <a:lnTo>
                    <a:pt x="184224" y="515620"/>
                  </a:lnTo>
                  <a:lnTo>
                    <a:pt x="243770" y="455621"/>
                  </a:lnTo>
                  <a:lnTo>
                    <a:pt x="221456" y="415132"/>
                  </a:lnTo>
                  <a:lnTo>
                    <a:pt x="0" y="127794"/>
                  </a:lnTo>
                  <a:lnTo>
                    <a:pt x="197644" y="6350"/>
                  </a:lnTo>
                  <a:lnTo>
                    <a:pt x="510381" y="241300"/>
                  </a:lnTo>
                  <a:lnTo>
                    <a:pt x="856457" y="234950"/>
                  </a:lnTo>
                  <a:lnTo>
                    <a:pt x="117078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66B552-AF33-4A3C-FB1A-9F2B2E1E3E71}"/>
                </a:ext>
              </a:extLst>
            </p:cNvPr>
            <p:cNvSpPr/>
            <p:nvPr/>
          </p:nvSpPr>
          <p:spPr>
            <a:xfrm>
              <a:off x="3813135" y="1458376"/>
              <a:ext cx="1927869" cy="2999817"/>
            </a:xfrm>
            <a:custGeom>
              <a:avLst/>
              <a:gdLst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42710 w 1181100"/>
                <a:gd name="connsiteY15" fmla="*/ 1471946 h 1837824"/>
                <a:gd name="connsiteX16" fmla="*/ 834667 w 1181100"/>
                <a:gd name="connsiteY16" fmla="*/ 1535492 h 1837824"/>
                <a:gd name="connsiteX17" fmla="*/ 840829 w 1181100"/>
                <a:gd name="connsiteY17" fmla="*/ 1554947 h 1837824"/>
                <a:gd name="connsiteX18" fmla="*/ 871509 w 1181100"/>
                <a:gd name="connsiteY18" fmla="*/ 1561140 h 1837824"/>
                <a:gd name="connsiteX19" fmla="*/ 959457 w 1181100"/>
                <a:gd name="connsiteY19" fmla="*/ 1693824 h 1837824"/>
                <a:gd name="connsiteX20" fmla="*/ 815457 w 1181100"/>
                <a:gd name="connsiteY20" fmla="*/ 1837824 h 1837824"/>
                <a:gd name="connsiteX21" fmla="*/ 671457 w 1181100"/>
                <a:gd name="connsiteY21" fmla="*/ 1693824 h 1837824"/>
                <a:gd name="connsiteX22" fmla="*/ 679375 w 1181100"/>
                <a:gd name="connsiteY22" fmla="*/ 1654607 h 1837824"/>
                <a:gd name="connsiteX23" fmla="*/ 678317 w 1181100"/>
                <a:gd name="connsiteY23" fmla="*/ 1655074 h 1837824"/>
                <a:gd name="connsiteX24" fmla="*/ 643100 w 1181100"/>
                <a:gd name="connsiteY24" fmla="*/ 1588746 h 1837824"/>
                <a:gd name="connsiteX25" fmla="*/ 626026 w 1181100"/>
                <a:gd name="connsiteY25" fmla="*/ 1580495 h 1837824"/>
                <a:gd name="connsiteX26" fmla="*/ 578644 w 1181100"/>
                <a:gd name="connsiteY26" fmla="*/ 1609726 h 1837824"/>
                <a:gd name="connsiteX27" fmla="*/ 440532 w 1181100"/>
                <a:gd name="connsiteY27" fmla="*/ 1745456 h 1837824"/>
                <a:gd name="connsiteX28" fmla="*/ 361950 w 1181100"/>
                <a:gd name="connsiteY28" fmla="*/ 1619250 h 1837824"/>
                <a:gd name="connsiteX29" fmla="*/ 4763 w 1181100"/>
                <a:gd name="connsiteY29" fmla="*/ 1450181 h 1837824"/>
                <a:gd name="connsiteX30" fmla="*/ 0 w 1181100"/>
                <a:gd name="connsiteY30" fmla="*/ 973931 h 1837824"/>
                <a:gd name="connsiteX31" fmla="*/ 361950 w 1181100"/>
                <a:gd name="connsiteY31" fmla="*/ 812006 h 1837824"/>
                <a:gd name="connsiteX32" fmla="*/ 528638 w 1181100"/>
                <a:gd name="connsiteY32" fmla="*/ 516731 h 1837824"/>
                <a:gd name="connsiteX33" fmla="*/ 481013 w 1181100"/>
                <a:gd name="connsiteY33" fmla="*/ 130969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40829 w 1181100"/>
                <a:gd name="connsiteY16" fmla="*/ 1554947 h 1837824"/>
                <a:gd name="connsiteX17" fmla="*/ 871509 w 1181100"/>
                <a:gd name="connsiteY17" fmla="*/ 1561140 h 1837824"/>
                <a:gd name="connsiteX18" fmla="*/ 959457 w 1181100"/>
                <a:gd name="connsiteY18" fmla="*/ 1693824 h 1837824"/>
                <a:gd name="connsiteX19" fmla="*/ 815457 w 1181100"/>
                <a:gd name="connsiteY19" fmla="*/ 1837824 h 1837824"/>
                <a:gd name="connsiteX20" fmla="*/ 671457 w 1181100"/>
                <a:gd name="connsiteY20" fmla="*/ 1693824 h 1837824"/>
                <a:gd name="connsiteX21" fmla="*/ 679375 w 1181100"/>
                <a:gd name="connsiteY21" fmla="*/ 1654607 h 1837824"/>
                <a:gd name="connsiteX22" fmla="*/ 678317 w 1181100"/>
                <a:gd name="connsiteY22" fmla="*/ 1655074 h 1837824"/>
                <a:gd name="connsiteX23" fmla="*/ 643100 w 1181100"/>
                <a:gd name="connsiteY23" fmla="*/ 1588746 h 1837824"/>
                <a:gd name="connsiteX24" fmla="*/ 626026 w 1181100"/>
                <a:gd name="connsiteY24" fmla="*/ 1580495 h 1837824"/>
                <a:gd name="connsiteX25" fmla="*/ 578644 w 1181100"/>
                <a:gd name="connsiteY25" fmla="*/ 1609726 h 1837824"/>
                <a:gd name="connsiteX26" fmla="*/ 440532 w 1181100"/>
                <a:gd name="connsiteY26" fmla="*/ 1745456 h 1837824"/>
                <a:gd name="connsiteX27" fmla="*/ 361950 w 1181100"/>
                <a:gd name="connsiteY27" fmla="*/ 1619250 h 1837824"/>
                <a:gd name="connsiteX28" fmla="*/ 4763 w 1181100"/>
                <a:gd name="connsiteY28" fmla="*/ 1450181 h 1837824"/>
                <a:gd name="connsiteX29" fmla="*/ 0 w 1181100"/>
                <a:gd name="connsiteY29" fmla="*/ 973931 h 1837824"/>
                <a:gd name="connsiteX30" fmla="*/ 361950 w 1181100"/>
                <a:gd name="connsiteY30" fmla="*/ 812006 h 1837824"/>
                <a:gd name="connsiteX31" fmla="*/ 528638 w 1181100"/>
                <a:gd name="connsiteY31" fmla="*/ 516731 h 1837824"/>
                <a:gd name="connsiteX32" fmla="*/ 481013 w 1181100"/>
                <a:gd name="connsiteY32" fmla="*/ 130969 h 1837824"/>
                <a:gd name="connsiteX33" fmla="*/ 692944 w 1181100"/>
                <a:gd name="connsiteY33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43100 w 1181100"/>
                <a:gd name="connsiteY22" fmla="*/ 1588746 h 1837824"/>
                <a:gd name="connsiteX23" fmla="*/ 626026 w 1181100"/>
                <a:gd name="connsiteY23" fmla="*/ 1580495 h 1837824"/>
                <a:gd name="connsiteX24" fmla="*/ 578644 w 1181100"/>
                <a:gd name="connsiteY24" fmla="*/ 1609726 h 1837824"/>
                <a:gd name="connsiteX25" fmla="*/ 440532 w 1181100"/>
                <a:gd name="connsiteY25" fmla="*/ 1745456 h 1837824"/>
                <a:gd name="connsiteX26" fmla="*/ 361950 w 1181100"/>
                <a:gd name="connsiteY26" fmla="*/ 1619250 h 1837824"/>
                <a:gd name="connsiteX27" fmla="*/ 4763 w 1181100"/>
                <a:gd name="connsiteY27" fmla="*/ 1450181 h 1837824"/>
                <a:gd name="connsiteX28" fmla="*/ 0 w 1181100"/>
                <a:gd name="connsiteY28" fmla="*/ 973931 h 1837824"/>
                <a:gd name="connsiteX29" fmla="*/ 361950 w 1181100"/>
                <a:gd name="connsiteY29" fmla="*/ 812006 h 1837824"/>
                <a:gd name="connsiteX30" fmla="*/ 528638 w 1181100"/>
                <a:gd name="connsiteY30" fmla="*/ 516731 h 1837824"/>
                <a:gd name="connsiteX31" fmla="*/ 481013 w 1181100"/>
                <a:gd name="connsiteY31" fmla="*/ 130969 h 1837824"/>
                <a:gd name="connsiteX32" fmla="*/ 692944 w 1181100"/>
                <a:gd name="connsiteY32" fmla="*/ 0 h 1837824"/>
                <a:gd name="connsiteX0" fmla="*/ 692944 w 1181100"/>
                <a:gd name="connsiteY0" fmla="*/ 0 h 1837824"/>
                <a:gd name="connsiteX1" fmla="*/ 914400 w 1181100"/>
                <a:gd name="connsiteY1" fmla="*/ 302419 h 1837824"/>
                <a:gd name="connsiteX2" fmla="*/ 902643 w 1181100"/>
                <a:gd name="connsiteY2" fmla="*/ 360015 h 1837824"/>
                <a:gd name="connsiteX3" fmla="*/ 896387 w 1181100"/>
                <a:gd name="connsiteY3" fmla="*/ 362239 h 1837824"/>
                <a:gd name="connsiteX4" fmla="*/ 858440 w 1181100"/>
                <a:gd name="connsiteY4" fmla="*/ 354578 h 1837824"/>
                <a:gd name="connsiteX5" fmla="*/ 689054 w 1181100"/>
                <a:gd name="connsiteY5" fmla="*/ 523964 h 1837824"/>
                <a:gd name="connsiteX6" fmla="*/ 858440 w 1181100"/>
                <a:gd name="connsiteY6" fmla="*/ 693350 h 1837824"/>
                <a:gd name="connsiteX7" fmla="*/ 1014515 w 1181100"/>
                <a:gd name="connsiteY7" fmla="*/ 589897 h 1837824"/>
                <a:gd name="connsiteX8" fmla="*/ 1017983 w 1181100"/>
                <a:gd name="connsiteY8" fmla="*/ 572721 h 1837824"/>
                <a:gd name="connsiteX9" fmla="*/ 1021073 w 1181100"/>
                <a:gd name="connsiteY9" fmla="*/ 571351 h 1837824"/>
                <a:gd name="connsiteX10" fmla="*/ 1076325 w 1181100"/>
                <a:gd name="connsiteY10" fmla="*/ 611981 h 1837824"/>
                <a:gd name="connsiteX11" fmla="*/ 1181100 w 1181100"/>
                <a:gd name="connsiteY11" fmla="*/ 859631 h 1837824"/>
                <a:gd name="connsiteX12" fmla="*/ 1028700 w 1181100"/>
                <a:gd name="connsiteY12" fmla="*/ 1402556 h 1837824"/>
                <a:gd name="connsiteX13" fmla="*/ 866775 w 1181100"/>
                <a:gd name="connsiteY13" fmla="*/ 1454944 h 1837824"/>
                <a:gd name="connsiteX14" fmla="*/ 844495 w 1181100"/>
                <a:gd name="connsiteY14" fmla="*/ 1465618 h 1837824"/>
                <a:gd name="connsiteX15" fmla="*/ 834667 w 1181100"/>
                <a:gd name="connsiteY15" fmla="*/ 1535492 h 1837824"/>
                <a:gd name="connsiteX16" fmla="*/ 871509 w 1181100"/>
                <a:gd name="connsiteY16" fmla="*/ 1561140 h 1837824"/>
                <a:gd name="connsiteX17" fmla="*/ 959457 w 1181100"/>
                <a:gd name="connsiteY17" fmla="*/ 1693824 h 1837824"/>
                <a:gd name="connsiteX18" fmla="*/ 815457 w 1181100"/>
                <a:gd name="connsiteY18" fmla="*/ 1837824 h 1837824"/>
                <a:gd name="connsiteX19" fmla="*/ 671457 w 1181100"/>
                <a:gd name="connsiteY19" fmla="*/ 1693824 h 1837824"/>
                <a:gd name="connsiteX20" fmla="*/ 679375 w 1181100"/>
                <a:gd name="connsiteY20" fmla="*/ 1654607 h 1837824"/>
                <a:gd name="connsiteX21" fmla="*/ 678317 w 1181100"/>
                <a:gd name="connsiteY21" fmla="*/ 1655074 h 1837824"/>
                <a:gd name="connsiteX22" fmla="*/ 626026 w 1181100"/>
                <a:gd name="connsiteY22" fmla="*/ 1580495 h 1837824"/>
                <a:gd name="connsiteX23" fmla="*/ 578644 w 1181100"/>
                <a:gd name="connsiteY23" fmla="*/ 1609726 h 1837824"/>
                <a:gd name="connsiteX24" fmla="*/ 440532 w 1181100"/>
                <a:gd name="connsiteY24" fmla="*/ 1745456 h 1837824"/>
                <a:gd name="connsiteX25" fmla="*/ 361950 w 1181100"/>
                <a:gd name="connsiteY25" fmla="*/ 1619250 h 1837824"/>
                <a:gd name="connsiteX26" fmla="*/ 4763 w 1181100"/>
                <a:gd name="connsiteY26" fmla="*/ 1450181 h 1837824"/>
                <a:gd name="connsiteX27" fmla="*/ 0 w 1181100"/>
                <a:gd name="connsiteY27" fmla="*/ 973931 h 1837824"/>
                <a:gd name="connsiteX28" fmla="*/ 361950 w 1181100"/>
                <a:gd name="connsiteY28" fmla="*/ 812006 h 1837824"/>
                <a:gd name="connsiteX29" fmla="*/ 528638 w 1181100"/>
                <a:gd name="connsiteY29" fmla="*/ 516731 h 1837824"/>
                <a:gd name="connsiteX30" fmla="*/ 481013 w 1181100"/>
                <a:gd name="connsiteY30" fmla="*/ 130969 h 1837824"/>
                <a:gd name="connsiteX31" fmla="*/ 692944 w 1181100"/>
                <a:gd name="connsiteY31" fmla="*/ 0 h 18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1100" h="1837824">
                  <a:moveTo>
                    <a:pt x="692944" y="0"/>
                  </a:moveTo>
                  <a:lnTo>
                    <a:pt x="914400" y="302419"/>
                  </a:lnTo>
                  <a:cubicBezTo>
                    <a:pt x="927299" y="333573"/>
                    <a:pt x="918567" y="350441"/>
                    <a:pt x="902643" y="360015"/>
                  </a:cubicBezTo>
                  <a:lnTo>
                    <a:pt x="896387" y="362239"/>
                  </a:lnTo>
                  <a:lnTo>
                    <a:pt x="858440" y="354578"/>
                  </a:lnTo>
                  <a:cubicBezTo>
                    <a:pt x="764891" y="354578"/>
                    <a:pt x="689054" y="430415"/>
                    <a:pt x="689054" y="523964"/>
                  </a:cubicBezTo>
                  <a:cubicBezTo>
                    <a:pt x="689054" y="617513"/>
                    <a:pt x="764891" y="693350"/>
                    <a:pt x="858440" y="693350"/>
                  </a:cubicBezTo>
                  <a:cubicBezTo>
                    <a:pt x="928602" y="693350"/>
                    <a:pt x="988801" y="650692"/>
                    <a:pt x="1014515" y="589897"/>
                  </a:cubicBezTo>
                  <a:lnTo>
                    <a:pt x="1017983" y="572721"/>
                  </a:lnTo>
                  <a:lnTo>
                    <a:pt x="1021073" y="571351"/>
                  </a:lnTo>
                  <a:cubicBezTo>
                    <a:pt x="1057573" y="557659"/>
                    <a:pt x="1049536" y="579239"/>
                    <a:pt x="1076325" y="611981"/>
                  </a:cubicBezTo>
                  <a:lnTo>
                    <a:pt x="1181100" y="859631"/>
                  </a:lnTo>
                  <a:lnTo>
                    <a:pt x="1028700" y="1402556"/>
                  </a:lnTo>
                  <a:lnTo>
                    <a:pt x="866775" y="1454944"/>
                  </a:lnTo>
                  <a:lnTo>
                    <a:pt x="844495" y="1465618"/>
                  </a:lnTo>
                  <a:lnTo>
                    <a:pt x="834667" y="1535492"/>
                  </a:lnTo>
                  <a:lnTo>
                    <a:pt x="871509" y="1561140"/>
                  </a:lnTo>
                  <a:cubicBezTo>
                    <a:pt x="923192" y="1583001"/>
                    <a:pt x="959457" y="1634177"/>
                    <a:pt x="959457" y="1693824"/>
                  </a:cubicBezTo>
                  <a:cubicBezTo>
                    <a:pt x="959457" y="1773353"/>
                    <a:pt x="894986" y="1837824"/>
                    <a:pt x="815457" y="1837824"/>
                  </a:cubicBezTo>
                  <a:cubicBezTo>
                    <a:pt x="735928" y="1837824"/>
                    <a:pt x="671457" y="1773353"/>
                    <a:pt x="671457" y="1693824"/>
                  </a:cubicBezTo>
                  <a:lnTo>
                    <a:pt x="679375" y="1654607"/>
                  </a:lnTo>
                  <a:lnTo>
                    <a:pt x="678317" y="1655074"/>
                  </a:lnTo>
                  <a:cubicBezTo>
                    <a:pt x="669426" y="1642722"/>
                    <a:pt x="642638" y="1588053"/>
                    <a:pt x="626026" y="1580495"/>
                  </a:cubicBezTo>
                  <a:lnTo>
                    <a:pt x="578644" y="1609726"/>
                  </a:lnTo>
                  <a:lnTo>
                    <a:pt x="440532" y="1745456"/>
                  </a:lnTo>
                  <a:lnTo>
                    <a:pt x="361950" y="1619250"/>
                  </a:lnTo>
                  <a:lnTo>
                    <a:pt x="4763" y="1450181"/>
                  </a:lnTo>
                  <a:cubicBezTo>
                    <a:pt x="3175" y="1291431"/>
                    <a:pt x="1588" y="1132681"/>
                    <a:pt x="0" y="973931"/>
                  </a:cubicBezTo>
                  <a:lnTo>
                    <a:pt x="361950" y="812006"/>
                  </a:lnTo>
                  <a:lnTo>
                    <a:pt x="528638" y="516731"/>
                  </a:lnTo>
                  <a:lnTo>
                    <a:pt x="481013" y="130969"/>
                  </a:lnTo>
                  <a:lnTo>
                    <a:pt x="6929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F460DE-D7C1-2CBA-68DC-952CDF8C3FB3}"/>
                </a:ext>
              </a:extLst>
            </p:cNvPr>
            <p:cNvSpPr/>
            <p:nvPr/>
          </p:nvSpPr>
          <p:spPr>
            <a:xfrm>
              <a:off x="5360834" y="2691459"/>
              <a:ext cx="1469039" cy="146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FC7654-081B-A84E-E717-6426AAE58444}"/>
                </a:ext>
              </a:extLst>
            </p:cNvPr>
            <p:cNvSpPr/>
            <p:nvPr/>
          </p:nvSpPr>
          <p:spPr>
            <a:xfrm>
              <a:off x="5448977" y="2779602"/>
              <a:ext cx="1292754" cy="12927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EC14BC5-132B-0C93-96F1-9A6712E6482E}"/>
                </a:ext>
              </a:extLst>
            </p:cNvPr>
            <p:cNvSpPr/>
            <p:nvPr/>
          </p:nvSpPr>
          <p:spPr>
            <a:xfrm>
              <a:off x="5537119" y="2867744"/>
              <a:ext cx="1116470" cy="11164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490CC2-1D80-34EC-E9E7-1A930C53F987}"/>
                </a:ext>
              </a:extLst>
            </p:cNvPr>
            <p:cNvSpPr txBox="1"/>
            <p:nvPr/>
          </p:nvSpPr>
          <p:spPr>
            <a:xfrm>
              <a:off x="3821625" y="2874673"/>
              <a:ext cx="1775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Secure guaranteed pension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80892E-5E83-466A-9E37-16A3F5AA129E}"/>
                </a:ext>
              </a:extLst>
            </p:cNvPr>
            <p:cNvSpPr txBox="1"/>
            <p:nvPr/>
          </p:nvSpPr>
          <p:spPr>
            <a:xfrm>
              <a:off x="5242781" y="1719465"/>
              <a:ext cx="2268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Career average defined benefits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9122A1-783B-14B7-2E74-4649F1BA64C4}"/>
                </a:ext>
              </a:extLst>
            </p:cNvPr>
            <p:cNvSpPr txBox="1"/>
            <p:nvPr/>
          </p:nvSpPr>
          <p:spPr>
            <a:xfrm>
              <a:off x="4755095" y="4451022"/>
              <a:ext cx="1947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Over 6 million members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E3EDB29-50F5-5398-5689-B57437230F5E}"/>
                </a:ext>
              </a:extLst>
            </p:cNvPr>
            <p:cNvSpPr txBox="1"/>
            <p:nvPr/>
          </p:nvSpPr>
          <p:spPr>
            <a:xfrm>
              <a:off x="6829873" y="3128633"/>
              <a:ext cx="1392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unito" pitchFamily="2" charset="0"/>
                  <a:ea typeface="Cambria" panose="02040503050406030204" pitchFamily="18" charset="0"/>
                </a:rPr>
                <a:t>Tax efficient pension saving</a:t>
              </a:r>
              <a:endParaRPr lang="en-IN" sz="1600" b="1" dirty="0">
                <a:solidFill>
                  <a:schemeClr val="bg1"/>
                </a:solidFill>
                <a:latin typeface="Nunito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9C6820-A092-363A-ECA4-9770FFEB9DDD}"/>
                </a:ext>
              </a:extLst>
            </p:cNvPr>
            <p:cNvSpPr/>
            <p:nvPr/>
          </p:nvSpPr>
          <p:spPr>
            <a:xfrm>
              <a:off x="5535882" y="2936498"/>
              <a:ext cx="11164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latin typeface="Nunito" pitchFamily="2" charset="0"/>
                  <a:cs typeface="Times New Roman" panose="02020603050405020304" pitchFamily="18" charset="0"/>
                </a:rPr>
                <a:t>One national scheme</a:t>
              </a:r>
              <a:endParaRPr lang="en-IN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A555A9-C7E4-2476-C870-2B5138F6E895}"/>
              </a:ext>
            </a:extLst>
          </p:cNvPr>
          <p:cNvSpPr txBox="1"/>
          <p:nvPr/>
        </p:nvSpPr>
        <p:spPr>
          <a:xfrm>
            <a:off x="4893595" y="1614973"/>
            <a:ext cx="37386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LGPS is a great way to save for retirement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receive tax relief on the contributions you pay</a:t>
            </a:r>
            <a:br>
              <a:rPr lang="en-GB" sz="2200" dirty="0"/>
            </a:b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can choose to take a tax-free lump sum when you retire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99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9E5584A-C9A0-9935-7768-E51706F4D0B1}"/>
              </a:ext>
            </a:extLst>
          </p:cNvPr>
          <p:cNvSpPr txBox="1"/>
          <p:nvPr/>
        </p:nvSpPr>
        <p:spPr>
          <a:xfrm>
            <a:off x="33337" y="5887615"/>
            <a:ext cx="9077325" cy="923330"/>
          </a:xfrm>
          <a:prstGeom prst="rect">
            <a:avLst/>
          </a:prstGeom>
          <a:solidFill>
            <a:srgbClr val="4F7040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  <a:p>
            <a:endParaRPr lang="en-GB" dirty="0">
              <a:solidFill>
                <a:srgbClr val="4F704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66001D1-B3B4-4E6E-4AAA-A11B4CBE2221}"/>
              </a:ext>
            </a:extLst>
          </p:cNvPr>
          <p:cNvSpPr txBox="1">
            <a:spLocks/>
          </p:cNvSpPr>
          <p:nvPr/>
        </p:nvSpPr>
        <p:spPr>
          <a:xfrm>
            <a:off x="431800" y="246486"/>
            <a:ext cx="5953125" cy="228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4F7040"/>
                </a:solidFill>
                <a:latin typeface="Nunito" pitchFamily="2" charset="0"/>
                <a:cs typeface="Times New Roman" panose="02020603050405020304" pitchFamily="18" charset="0"/>
              </a:rPr>
              <a:t>Pension awareness week 2024</a:t>
            </a:r>
            <a:endParaRPr lang="en-US" sz="1200" dirty="0">
              <a:solidFill>
                <a:srgbClr val="4F704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F53F4-D904-15B3-3C9A-877A54B71F1B}"/>
              </a:ext>
            </a:extLst>
          </p:cNvPr>
          <p:cNvCxnSpPr/>
          <p:nvPr/>
        </p:nvCxnSpPr>
        <p:spPr>
          <a:xfrm>
            <a:off x="431800" y="581025"/>
            <a:ext cx="8378825" cy="0"/>
          </a:xfrm>
          <a:prstGeom prst="line">
            <a:avLst/>
          </a:prstGeom>
          <a:ln>
            <a:solidFill>
              <a:srgbClr val="0B5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ath condolences.eps">
            <a:extLst>
              <a:ext uri="{FF2B5EF4-FFF2-40B4-BE49-F238E27FC236}">
                <a16:creationId xmlns:a16="http://schemas.microsoft.com/office/drawing/2014/main" id="{902CBCFB-B3E5-32C2-67BD-EF22785D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9" y="1591729"/>
            <a:ext cx="2247779" cy="2247779"/>
          </a:xfrm>
          <a:prstGeom prst="rect">
            <a:avLst/>
          </a:prstGeom>
        </p:spPr>
      </p:pic>
      <p:pic>
        <p:nvPicPr>
          <p:cNvPr id="10" name="Picture 9" descr="Family.eps">
            <a:extLst>
              <a:ext uri="{FF2B5EF4-FFF2-40B4-BE49-F238E27FC236}">
                <a16:creationId xmlns:a16="http://schemas.microsoft.com/office/drawing/2014/main" id="{1DF8C95C-1EE0-545E-AA15-9354105B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81" y="1591729"/>
            <a:ext cx="2247780" cy="2247780"/>
          </a:xfrm>
          <a:prstGeom prst="rect">
            <a:avLst/>
          </a:prstGeom>
        </p:spPr>
      </p:pic>
      <p:pic>
        <p:nvPicPr>
          <p:cNvPr id="11" name="Picture 10" descr="Health logo.eps">
            <a:extLst>
              <a:ext uri="{FF2B5EF4-FFF2-40B4-BE49-F238E27FC236}">
                <a16:creationId xmlns:a16="http://schemas.microsoft.com/office/drawing/2014/main" id="{D6315ED1-D0CF-0744-0142-6E430B2CA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64" y="1503896"/>
            <a:ext cx="2335612" cy="2335612"/>
          </a:xfrm>
          <a:prstGeom prst="rect">
            <a:avLst/>
          </a:prstGeom>
        </p:spPr>
      </p:pic>
      <p:pic>
        <p:nvPicPr>
          <p:cNvPr id="17" name="Picture 16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9F63C92C-A70A-9F8E-ADBB-C5D51699C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11" y="5429314"/>
            <a:ext cx="1864339" cy="4014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EEACE4-3359-914B-0678-D96DA483BD4F}"/>
              </a:ext>
            </a:extLst>
          </p:cNvPr>
          <p:cNvSpPr txBox="1"/>
          <p:nvPr/>
        </p:nvSpPr>
        <p:spPr>
          <a:xfrm>
            <a:off x="356237" y="697264"/>
            <a:ext cx="8529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Nunito" pitchFamily="2" charset="0"/>
                <a:cs typeface="Times New Roman" panose="02020603050405020304" pitchFamily="18" charset="0"/>
              </a:rPr>
              <a:t>Protection for you and your family</a:t>
            </a:r>
            <a:endParaRPr lang="en-GB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F854A-6FA8-8815-B993-8C3CAA4189B5}"/>
              </a:ext>
            </a:extLst>
          </p:cNvPr>
          <p:cNvSpPr txBox="1"/>
          <p:nvPr/>
        </p:nvSpPr>
        <p:spPr>
          <a:xfrm>
            <a:off x="913231" y="4258275"/>
            <a:ext cx="2396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Death grant of three times your pay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962171-A88F-DD04-A78B-B17DDFB96001}"/>
              </a:ext>
            </a:extLst>
          </p:cNvPr>
          <p:cNvSpPr txBox="1"/>
          <p:nvPr/>
        </p:nvSpPr>
        <p:spPr>
          <a:xfrm>
            <a:off x="3539436" y="4285652"/>
            <a:ext cx="2321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Security for your family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B0D18-044F-88F1-0BA5-DB193ABF9256}"/>
              </a:ext>
            </a:extLst>
          </p:cNvPr>
          <p:cNvSpPr txBox="1"/>
          <p:nvPr/>
        </p:nvSpPr>
        <p:spPr>
          <a:xfrm>
            <a:off x="6024964" y="4253350"/>
            <a:ext cx="2565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Nunito" pitchFamily="2" charset="0"/>
                <a:cs typeface="Times New Roman" panose="02020603050405020304" pitchFamily="18" charset="0"/>
              </a:rPr>
              <a:t>Ill health retirement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95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975E344276F4A8689D4A7054B0E58" ma:contentTypeVersion="24" ma:contentTypeDescription="Create a new document." ma:contentTypeScope="" ma:versionID="c7147fdd2b0890762b8140490874e9ea">
  <xsd:schema xmlns:xsd="http://www.w3.org/2001/XMLSchema" xmlns:xs="http://www.w3.org/2001/XMLSchema" xmlns:p="http://schemas.microsoft.com/office/2006/metadata/properties" xmlns:ns2="f892bc6d-4373-4448-9da1-3e4deb534658" xmlns:ns3="4c0fc6d1-1ff6-4501-9111-f8704c4ff172" targetNamespace="http://schemas.microsoft.com/office/2006/metadata/properties" ma:root="true" ma:fieldsID="304f81c2b57530968e0c19077507d5c4" ns2:_="" ns3:_="">
    <xsd:import namespace="f892bc6d-4373-4448-9da1-3e4deb534658"/>
    <xsd:import namespace="4c0fc6d1-1ff6-4501-9111-f8704c4ff172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etingDat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2bc6d-4373-4448-9da1-3e4deb534658" elementFormDefault="qualified">
    <xsd:import namespace="http://schemas.microsoft.com/office/2006/documentManagement/types"/>
    <xsd:import namespace="http://schemas.microsoft.com/office/infopath/2007/PartnerControls"/>
    <xsd:element name="Date" ma:index="1" nillable="true" ma:displayName="Date" ma:format="DateOnly" ma:internalName="Date">
      <xsd:simpleType>
        <xsd:restriction base="dms:DateTime"/>
      </xsd:simpleType>
    </xsd:element>
    <xsd:element name="Topic" ma:index="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etingDate" ma:index="17" nillable="true" ma:displayName="Meeting Date" ma:format="Dropdown" ma:internalName="MeetingDate">
      <xsd:simpleType>
        <xsd:restriction base="dms:Text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fc6d1-1ff6-4501-9111-f8704c4ff1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8e9e4ac3-4c27-417f-b6d0-a3cd07c518c8}" ma:internalName="TaxCatchAll" ma:showField="CatchAllData" ma:web="4c0fc6d1-1ff6-4501-9111-f8704c4ff1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0fc6d1-1ff6-4501-9111-f8704c4ff172" xsi:nil="true"/>
    <lcf76f155ced4ddcb4097134ff3c332f xmlns="f892bc6d-4373-4448-9da1-3e4deb534658">
      <Terms xmlns="http://schemas.microsoft.com/office/infopath/2007/PartnerControls"/>
    </lcf76f155ced4ddcb4097134ff3c332f>
    <Date xmlns="f892bc6d-4373-4448-9da1-3e4deb534658" xsi:nil="true"/>
    <MeetingDate xmlns="f892bc6d-4373-4448-9da1-3e4deb534658" xsi:nil="true"/>
    <Topic xmlns="f892bc6d-4373-4448-9da1-3e4deb5346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36D8D-FDCF-4665-8A59-798379E97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2bc6d-4373-4448-9da1-3e4deb534658"/>
    <ds:schemaRef ds:uri="4c0fc6d1-1ff6-4501-9111-f8704c4ff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79A24-A0EB-40A4-91F0-DDDF76DA562C}">
  <ds:schemaRefs>
    <ds:schemaRef ds:uri="http://schemas.microsoft.com/office/2006/metadata/properties"/>
    <ds:schemaRef ds:uri="http://schemas.microsoft.com/office/infopath/2007/PartnerControls"/>
    <ds:schemaRef ds:uri="bc2a81ff-5771-49e1-b129-a9916b3f367a"/>
    <ds:schemaRef ds:uri="0209ffc8-16fb-429a-a850-d0748d6c2466"/>
    <ds:schemaRef ds:uri="4c0fc6d1-1ff6-4501-9111-f8704c4ff172"/>
    <ds:schemaRef ds:uri="f892bc6d-4373-4448-9da1-3e4deb534658"/>
  </ds:schemaRefs>
</ds:datastoreItem>
</file>

<file path=customXml/itemProps3.xml><?xml version="1.0" encoding="utf-8"?>
<ds:datastoreItem xmlns:ds="http://schemas.openxmlformats.org/officeDocument/2006/customXml" ds:itemID="{F890620A-A8C6-43C0-9740-0E1C5A841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1734</TotalTime>
  <Words>3999</Words>
  <Application>Microsoft Office PowerPoint</Application>
  <PresentationFormat>On-screen Show (4:3)</PresentationFormat>
  <Paragraphs>549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Franklin Gothic Book</vt:lpstr>
      <vt:lpstr>Franklin Gothic Medium</vt:lpstr>
      <vt:lpstr>Geneva</vt:lpstr>
      <vt:lpstr>Nunito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Hemming</dc:creator>
  <cp:lastModifiedBy>Hall, Gareth</cp:lastModifiedBy>
  <cp:revision>56</cp:revision>
  <dcterms:created xsi:type="dcterms:W3CDTF">2024-04-19T11:53:42Z</dcterms:created>
  <dcterms:modified xsi:type="dcterms:W3CDTF">2024-09-12T09:59:24Z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354ca5-015e-47ab-9fdb-c0a8323bc23e_Enabled">
    <vt:lpwstr>true</vt:lpwstr>
  </property>
  <property fmtid="{D5CDD505-2E9C-101B-9397-08002B2CF9AE}" pid="3" name="MSIP_Label_d0354ca5-015e-47ab-9fdb-c0a8323bc23e_SetDate">
    <vt:lpwstr>2024-04-19T12:03:26Z</vt:lpwstr>
  </property>
  <property fmtid="{D5CDD505-2E9C-101B-9397-08002B2CF9AE}" pid="4" name="MSIP_Label_d0354ca5-015e-47ab-9fdb-c0a8323bc23e_Method">
    <vt:lpwstr>Privileged</vt:lpwstr>
  </property>
  <property fmtid="{D5CDD505-2E9C-101B-9397-08002B2CF9AE}" pid="5" name="MSIP_Label_d0354ca5-015e-47ab-9fdb-c0a8323bc23e_Name">
    <vt:lpwstr>d0354ca5-015e-47ab-9fdb-c0a8323bc23e</vt:lpwstr>
  </property>
  <property fmtid="{D5CDD505-2E9C-101B-9397-08002B2CF9AE}" pid="6" name="MSIP_Label_d0354ca5-015e-47ab-9fdb-c0a8323bc23e_SiteId">
    <vt:lpwstr>07ebc6c3-7074-4387-a625-b9d918ba4a97</vt:lpwstr>
  </property>
  <property fmtid="{D5CDD505-2E9C-101B-9397-08002B2CF9AE}" pid="7" name="MSIP_Label_d0354ca5-015e-47ab-9fdb-c0a8323bc23e_ActionId">
    <vt:lpwstr>eaf6eaa4-9f6b-484c-badf-81e086e0bd26</vt:lpwstr>
  </property>
  <property fmtid="{D5CDD505-2E9C-101B-9397-08002B2CF9AE}" pid="8" name="MSIP_Label_d0354ca5-015e-47ab-9fdb-c0a8323bc23e_ContentBits">
    <vt:lpwstr>0</vt:lpwstr>
  </property>
  <property fmtid="{D5CDD505-2E9C-101B-9397-08002B2CF9AE}" pid="9" name="ContentTypeId">
    <vt:lpwstr>0x010100197975E344276F4A8689D4A7054B0E58</vt:lpwstr>
  </property>
  <property fmtid="{D5CDD505-2E9C-101B-9397-08002B2CF9AE}" pid="10" name="MediaServiceImageTags">
    <vt:lpwstr/>
  </property>
</Properties>
</file>